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8"/>
  </p:notesMasterIdLst>
  <p:sldIdLst>
    <p:sldId id="256" r:id="rId2"/>
    <p:sldId id="289" r:id="rId3"/>
    <p:sldId id="284" r:id="rId4"/>
    <p:sldId id="269" r:id="rId5"/>
    <p:sldId id="290" r:id="rId6"/>
    <p:sldId id="291" r:id="rId7"/>
    <p:sldId id="292" r:id="rId8"/>
    <p:sldId id="263" r:id="rId9"/>
    <p:sldId id="293" r:id="rId10"/>
    <p:sldId id="294" r:id="rId11"/>
    <p:sldId id="295" r:id="rId12"/>
    <p:sldId id="296" r:id="rId13"/>
    <p:sldId id="297" r:id="rId14"/>
    <p:sldId id="299" r:id="rId15"/>
    <p:sldId id="286" r:id="rId16"/>
    <p:sldId id="267" r:id="rId17"/>
    <p:sldId id="282" r:id="rId18"/>
    <p:sldId id="298" r:id="rId19"/>
    <p:sldId id="276" r:id="rId20"/>
    <p:sldId id="277" r:id="rId21"/>
    <p:sldId id="272" r:id="rId22"/>
    <p:sldId id="273" r:id="rId23"/>
    <p:sldId id="274" r:id="rId24"/>
    <p:sldId id="278" r:id="rId25"/>
    <p:sldId id="279" r:id="rId26"/>
    <p:sldId id="280" r:id="rId27"/>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89" d="100"/>
          <a:sy n="89" d="100"/>
        </p:scale>
        <p:origin x="-120" y="-3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VMuizniece\AppData\Local\Temp\notesE12020\j_paredzamias%20m&#363;&#382;a%20ilgums_ES_LV.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ibirzniece\AppData\Local\Temp\notesE12020\~963725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VMuizniece\AppData\Local\Temp\notesE12020\HL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lv-LV"/>
  <c:chart>
    <c:autoTitleDeleted val="1"/>
    <c:plotArea>
      <c:layout>
        <c:manualLayout>
          <c:layoutTarget val="inner"/>
          <c:xMode val="edge"/>
          <c:yMode val="edge"/>
          <c:x val="0.10949002535092672"/>
          <c:y val="5.8944700877907506E-2"/>
          <c:w val="0.70192057904024796"/>
          <c:h val="0.76861353145904099"/>
        </c:manualLayout>
      </c:layout>
      <c:lineChart>
        <c:grouping val="standard"/>
        <c:ser>
          <c:idx val="0"/>
          <c:order val="0"/>
          <c:tx>
            <c:strRef>
              <c:f>Lapa1!$A$2</c:f>
              <c:strCache>
                <c:ptCount val="1"/>
                <c:pt idx="0">
                  <c:v>Vīrieši LV</c:v>
                </c:pt>
              </c:strCache>
            </c:strRef>
          </c:tx>
          <c:dLbls>
            <c:txPr>
              <a:bodyPr/>
              <a:lstStyle/>
              <a:p>
                <a:pPr>
                  <a:defRPr sz="1200" b="1">
                    <a:latin typeface="Times New Roman" pitchFamily="18" charset="0"/>
                    <a:cs typeface="Times New Roman" pitchFamily="18" charset="0"/>
                  </a:defRPr>
                </a:pPr>
                <a:endParaRPr lang="lv-LV"/>
              </a:p>
            </c:txPr>
            <c:dLblPos val="t"/>
            <c:showVal val="1"/>
          </c:dLbls>
          <c:cat>
            <c:numRef>
              <c:f>Lapa1!$B$1:$L$1</c:f>
              <c:numCache>
                <c:formatCode>General</c:formatCode>
                <c:ptCount val="11"/>
                <c:pt idx="0">
                  <c:v>2006</c:v>
                </c:pt>
                <c:pt idx="1">
                  <c:v>2007</c:v>
                </c:pt>
                <c:pt idx="2">
                  <c:v>2008</c:v>
                </c:pt>
                <c:pt idx="3">
                  <c:v>2009</c:v>
                </c:pt>
                <c:pt idx="4">
                  <c:v>2010</c:v>
                </c:pt>
                <c:pt idx="5">
                  <c:v>2011</c:v>
                </c:pt>
                <c:pt idx="6">
                  <c:v>2012</c:v>
                </c:pt>
                <c:pt idx="7">
                  <c:v>2009</c:v>
                </c:pt>
                <c:pt idx="8">
                  <c:v>2010</c:v>
                </c:pt>
                <c:pt idx="9">
                  <c:v>2011</c:v>
                </c:pt>
                <c:pt idx="10">
                  <c:v>2012</c:v>
                </c:pt>
              </c:numCache>
            </c:numRef>
          </c:cat>
          <c:val>
            <c:numRef>
              <c:f>Lapa1!$B$2:$L$2</c:f>
              <c:numCache>
                <c:formatCode>General</c:formatCode>
                <c:ptCount val="11"/>
                <c:pt idx="0">
                  <c:v>65</c:v>
                </c:pt>
                <c:pt idx="1">
                  <c:v>65.3</c:v>
                </c:pt>
                <c:pt idx="2">
                  <c:v>66.5</c:v>
                </c:pt>
                <c:pt idx="3">
                  <c:v>67.5</c:v>
                </c:pt>
                <c:pt idx="4">
                  <c:v>67.900000000000006</c:v>
                </c:pt>
                <c:pt idx="5">
                  <c:v>68.599999999999994</c:v>
                </c:pt>
                <c:pt idx="6">
                  <c:v>68.900000000000006</c:v>
                </c:pt>
                <c:pt idx="7">
                  <c:v>67.5</c:v>
                </c:pt>
                <c:pt idx="8">
                  <c:v>67.900000000000006</c:v>
                </c:pt>
                <c:pt idx="9">
                  <c:v>68.599999999999994</c:v>
                </c:pt>
                <c:pt idx="10">
                  <c:v>68.900000000000006</c:v>
                </c:pt>
              </c:numCache>
            </c:numRef>
          </c:val>
        </c:ser>
        <c:ser>
          <c:idx val="1"/>
          <c:order val="1"/>
          <c:tx>
            <c:strRef>
              <c:f>Lapa1!$A$3</c:f>
              <c:strCache>
                <c:ptCount val="1"/>
                <c:pt idx="0">
                  <c:v>Sievietes LV</c:v>
                </c:pt>
              </c:strCache>
            </c:strRef>
          </c:tx>
          <c:dLbls>
            <c:txPr>
              <a:bodyPr/>
              <a:lstStyle/>
              <a:p>
                <a:pPr>
                  <a:defRPr sz="1200" b="1">
                    <a:latin typeface="Times New Roman" pitchFamily="18" charset="0"/>
                    <a:cs typeface="Times New Roman" pitchFamily="18" charset="0"/>
                  </a:defRPr>
                </a:pPr>
                <a:endParaRPr lang="lv-LV"/>
              </a:p>
            </c:txPr>
            <c:dLblPos val="t"/>
            <c:showVal val="1"/>
          </c:dLbls>
          <c:cat>
            <c:numRef>
              <c:f>Lapa1!$B$1:$L$1</c:f>
              <c:numCache>
                <c:formatCode>General</c:formatCode>
                <c:ptCount val="11"/>
                <c:pt idx="0">
                  <c:v>2006</c:v>
                </c:pt>
                <c:pt idx="1">
                  <c:v>2007</c:v>
                </c:pt>
                <c:pt idx="2">
                  <c:v>2008</c:v>
                </c:pt>
                <c:pt idx="3">
                  <c:v>2009</c:v>
                </c:pt>
                <c:pt idx="4">
                  <c:v>2010</c:v>
                </c:pt>
                <c:pt idx="5">
                  <c:v>2011</c:v>
                </c:pt>
                <c:pt idx="6">
                  <c:v>2012</c:v>
                </c:pt>
                <c:pt idx="7">
                  <c:v>2009</c:v>
                </c:pt>
                <c:pt idx="8">
                  <c:v>2010</c:v>
                </c:pt>
                <c:pt idx="9">
                  <c:v>2011</c:v>
                </c:pt>
                <c:pt idx="10">
                  <c:v>2012</c:v>
                </c:pt>
              </c:numCache>
            </c:numRef>
          </c:cat>
          <c:val>
            <c:numRef>
              <c:f>Lapa1!$B$3:$L$3</c:f>
              <c:numCache>
                <c:formatCode>General</c:formatCode>
                <c:ptCount val="11"/>
                <c:pt idx="0">
                  <c:v>76.099999999999994</c:v>
                </c:pt>
                <c:pt idx="1">
                  <c:v>76.2</c:v>
                </c:pt>
                <c:pt idx="2">
                  <c:v>77.5</c:v>
                </c:pt>
                <c:pt idx="3">
                  <c:v>77.7</c:v>
                </c:pt>
                <c:pt idx="4">
                  <c:v>78</c:v>
                </c:pt>
                <c:pt idx="5">
                  <c:v>78.8</c:v>
                </c:pt>
                <c:pt idx="6">
                  <c:v>78.900000000000006</c:v>
                </c:pt>
                <c:pt idx="7">
                  <c:v>77.7</c:v>
                </c:pt>
                <c:pt idx="8">
                  <c:v>78</c:v>
                </c:pt>
                <c:pt idx="9">
                  <c:v>78.8</c:v>
                </c:pt>
                <c:pt idx="10">
                  <c:v>78.900000000000006</c:v>
                </c:pt>
              </c:numCache>
            </c:numRef>
          </c:val>
        </c:ser>
        <c:ser>
          <c:idx val="2"/>
          <c:order val="2"/>
          <c:tx>
            <c:strRef>
              <c:f>Lapa1!$A$4</c:f>
              <c:strCache>
                <c:ptCount val="1"/>
                <c:pt idx="0">
                  <c:v>Vīrieši ES</c:v>
                </c:pt>
              </c:strCache>
            </c:strRef>
          </c:tx>
          <c:dLbls>
            <c:dLbl>
              <c:idx val="9"/>
              <c:layout>
                <c:manualLayout>
                  <c:x val="-4.1757723970510523E-2"/>
                  <c:y val="4.6405515924929454E-2"/>
                </c:manualLayout>
              </c:layout>
              <c:dLblPos val="r"/>
              <c:showVal val="1"/>
            </c:dLbl>
            <c:dLbl>
              <c:idx val="10"/>
              <c:layout>
                <c:manualLayout>
                  <c:x val="-4.1757723970510523E-2"/>
                  <c:y val="2.968660265429204E-2"/>
                </c:manualLayout>
              </c:layout>
              <c:dLblPos val="r"/>
              <c:showVal val="1"/>
            </c:dLbl>
            <c:txPr>
              <a:bodyPr/>
              <a:lstStyle/>
              <a:p>
                <a:pPr>
                  <a:defRPr sz="1200" b="1">
                    <a:latin typeface="Times New Roman" pitchFamily="18" charset="0"/>
                    <a:cs typeface="Times New Roman" pitchFamily="18" charset="0"/>
                  </a:defRPr>
                </a:pPr>
                <a:endParaRPr lang="lv-LV"/>
              </a:p>
            </c:txPr>
            <c:dLblPos val="b"/>
            <c:showVal val="1"/>
          </c:dLbls>
          <c:cat>
            <c:numRef>
              <c:f>Lapa1!$B$1:$L$1</c:f>
              <c:numCache>
                <c:formatCode>General</c:formatCode>
                <c:ptCount val="11"/>
                <c:pt idx="0">
                  <c:v>2006</c:v>
                </c:pt>
                <c:pt idx="1">
                  <c:v>2007</c:v>
                </c:pt>
                <c:pt idx="2">
                  <c:v>2008</c:v>
                </c:pt>
                <c:pt idx="3">
                  <c:v>2009</c:v>
                </c:pt>
                <c:pt idx="4">
                  <c:v>2010</c:v>
                </c:pt>
                <c:pt idx="5">
                  <c:v>2011</c:v>
                </c:pt>
                <c:pt idx="6">
                  <c:v>2012</c:v>
                </c:pt>
                <c:pt idx="7">
                  <c:v>2009</c:v>
                </c:pt>
                <c:pt idx="8">
                  <c:v>2010</c:v>
                </c:pt>
                <c:pt idx="9">
                  <c:v>2011</c:v>
                </c:pt>
                <c:pt idx="10">
                  <c:v>2012</c:v>
                </c:pt>
              </c:numCache>
            </c:numRef>
          </c:cat>
          <c:val>
            <c:numRef>
              <c:f>Lapa1!$B$4:$L$4</c:f>
              <c:numCache>
                <c:formatCode>General</c:formatCode>
                <c:ptCount val="11"/>
                <c:pt idx="0">
                  <c:v>75.8</c:v>
                </c:pt>
                <c:pt idx="1">
                  <c:v>76</c:v>
                </c:pt>
                <c:pt idx="2">
                  <c:v>76.3</c:v>
                </c:pt>
                <c:pt idx="3">
                  <c:v>76.599999999999994</c:v>
                </c:pt>
                <c:pt idx="4">
                  <c:v>76.900000000000006</c:v>
                </c:pt>
                <c:pt idx="5">
                  <c:v>77.400000000000006</c:v>
                </c:pt>
                <c:pt idx="6">
                  <c:v>77.5</c:v>
                </c:pt>
                <c:pt idx="7">
                  <c:v>76.599999999999994</c:v>
                </c:pt>
                <c:pt idx="8">
                  <c:v>76.900000000000006</c:v>
                </c:pt>
                <c:pt idx="9">
                  <c:v>77.400000000000006</c:v>
                </c:pt>
                <c:pt idx="10">
                  <c:v>77.5</c:v>
                </c:pt>
              </c:numCache>
            </c:numRef>
          </c:val>
        </c:ser>
        <c:ser>
          <c:idx val="3"/>
          <c:order val="3"/>
          <c:tx>
            <c:strRef>
              <c:f>Lapa1!$A$5</c:f>
              <c:strCache>
                <c:ptCount val="1"/>
                <c:pt idx="0">
                  <c:v>Sievietes ES</c:v>
                </c:pt>
              </c:strCache>
            </c:strRef>
          </c:tx>
          <c:dLbls>
            <c:txPr>
              <a:bodyPr/>
              <a:lstStyle/>
              <a:p>
                <a:pPr>
                  <a:defRPr sz="1200" b="1">
                    <a:latin typeface="Times New Roman" pitchFamily="18" charset="0"/>
                    <a:cs typeface="Times New Roman" pitchFamily="18" charset="0"/>
                  </a:defRPr>
                </a:pPr>
                <a:endParaRPr lang="lv-LV"/>
              </a:p>
            </c:txPr>
            <c:dLblPos val="t"/>
            <c:showVal val="1"/>
          </c:dLbls>
          <c:cat>
            <c:numRef>
              <c:f>Lapa1!$B$1:$L$1</c:f>
              <c:numCache>
                <c:formatCode>General</c:formatCode>
                <c:ptCount val="11"/>
                <c:pt idx="0">
                  <c:v>2006</c:v>
                </c:pt>
                <c:pt idx="1">
                  <c:v>2007</c:v>
                </c:pt>
                <c:pt idx="2">
                  <c:v>2008</c:v>
                </c:pt>
                <c:pt idx="3">
                  <c:v>2009</c:v>
                </c:pt>
                <c:pt idx="4">
                  <c:v>2010</c:v>
                </c:pt>
                <c:pt idx="5">
                  <c:v>2011</c:v>
                </c:pt>
                <c:pt idx="6">
                  <c:v>2012</c:v>
                </c:pt>
                <c:pt idx="7">
                  <c:v>2009</c:v>
                </c:pt>
                <c:pt idx="8">
                  <c:v>2010</c:v>
                </c:pt>
                <c:pt idx="9">
                  <c:v>2011</c:v>
                </c:pt>
                <c:pt idx="10">
                  <c:v>2012</c:v>
                </c:pt>
              </c:numCache>
            </c:numRef>
          </c:cat>
          <c:val>
            <c:numRef>
              <c:f>Lapa1!$B$5:$L$5</c:f>
              <c:numCache>
                <c:formatCode>General</c:formatCode>
                <c:ptCount val="11"/>
                <c:pt idx="0">
                  <c:v>82</c:v>
                </c:pt>
                <c:pt idx="1">
                  <c:v>82.2</c:v>
                </c:pt>
                <c:pt idx="2">
                  <c:v>82.3</c:v>
                </c:pt>
                <c:pt idx="3">
                  <c:v>82.6</c:v>
                </c:pt>
                <c:pt idx="4">
                  <c:v>82.8</c:v>
                </c:pt>
                <c:pt idx="5">
                  <c:v>83.1</c:v>
                </c:pt>
                <c:pt idx="6">
                  <c:v>83.1</c:v>
                </c:pt>
                <c:pt idx="7">
                  <c:v>82.6</c:v>
                </c:pt>
                <c:pt idx="8">
                  <c:v>82.8</c:v>
                </c:pt>
                <c:pt idx="9">
                  <c:v>83.1</c:v>
                </c:pt>
                <c:pt idx="10">
                  <c:v>83.1</c:v>
                </c:pt>
              </c:numCache>
            </c:numRef>
          </c:val>
        </c:ser>
        <c:dLbls>
          <c:showVal val="1"/>
        </c:dLbls>
        <c:marker val="1"/>
        <c:axId val="87449984"/>
        <c:axId val="87451520"/>
      </c:lineChart>
      <c:catAx>
        <c:axId val="87449984"/>
        <c:scaling>
          <c:orientation val="minMax"/>
        </c:scaling>
        <c:axPos val="b"/>
        <c:numFmt formatCode="General" sourceLinked="1"/>
        <c:majorTickMark val="none"/>
        <c:tickLblPos val="nextTo"/>
        <c:crossAx val="87451520"/>
        <c:crossesAt val="0"/>
        <c:auto val="1"/>
        <c:lblAlgn val="ctr"/>
        <c:lblOffset val="100"/>
      </c:catAx>
      <c:valAx>
        <c:axId val="87451520"/>
        <c:scaling>
          <c:orientation val="minMax"/>
          <c:min val="50"/>
        </c:scaling>
        <c:axPos val="l"/>
        <c:majorGridlines/>
        <c:title>
          <c:tx>
            <c:rich>
              <a:bodyPr/>
              <a:lstStyle/>
              <a:p>
                <a:pPr>
                  <a:defRPr/>
                </a:pPr>
                <a:r>
                  <a:rPr lang="lv-LV" dirty="0" err="1" smtClean="0"/>
                  <a:t>Age</a:t>
                </a:r>
                <a:r>
                  <a:rPr lang="lv-LV" dirty="0" smtClean="0"/>
                  <a:t> </a:t>
                </a:r>
                <a:r>
                  <a:rPr lang="lv-LV" dirty="0" err="1" smtClean="0"/>
                  <a:t>in</a:t>
                </a:r>
                <a:r>
                  <a:rPr lang="lv-LV" dirty="0" smtClean="0"/>
                  <a:t> </a:t>
                </a:r>
                <a:r>
                  <a:rPr lang="lv-LV" dirty="0" err="1" smtClean="0"/>
                  <a:t>years</a:t>
                </a:r>
                <a:endParaRPr lang="lv-LV" dirty="0"/>
              </a:p>
            </c:rich>
          </c:tx>
          <c:layout/>
        </c:title>
        <c:numFmt formatCode="General" sourceLinked="1"/>
        <c:tickLblPos val="nextTo"/>
        <c:crossAx val="87449984"/>
        <c:crosses val="autoZero"/>
        <c:crossBetween val="between"/>
      </c:valAx>
    </c:plotArea>
    <c:legend>
      <c:legendPos val="r"/>
      <c:layout/>
    </c:legend>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lv-LV"/>
  <c:chart>
    <c:plotArea>
      <c:layout/>
      <c:lineChart>
        <c:grouping val="standard"/>
        <c:ser>
          <c:idx val="0"/>
          <c:order val="0"/>
          <c:tx>
            <c:strRef>
              <c:f>Sheet1!$B$2</c:f>
              <c:strCache>
                <c:ptCount val="1"/>
                <c:pt idx="0">
                  <c:v>sievietes (ES)</c:v>
                </c:pt>
              </c:strCache>
            </c:strRef>
          </c:tx>
          <c:spPr>
            <a:ln>
              <a:solidFill>
                <a:srgbClr val="7030A0"/>
              </a:solidFill>
            </a:ln>
          </c:spPr>
          <c:marker>
            <c:spPr>
              <a:solidFill>
                <a:srgbClr val="7030A0"/>
              </a:solidFill>
              <a:ln>
                <a:solidFill>
                  <a:srgbClr val="7030A0"/>
                </a:solidFill>
              </a:ln>
            </c:spPr>
          </c:marker>
          <c:dLbls>
            <c:txPr>
              <a:bodyPr/>
              <a:lstStyle/>
              <a:p>
                <a:pPr>
                  <a:defRPr sz="1200" b="1">
                    <a:latin typeface="Times New Roman" pitchFamily="18" charset="0"/>
                    <a:cs typeface="Times New Roman" pitchFamily="18" charset="0"/>
                  </a:defRPr>
                </a:pPr>
                <a:endParaRPr lang="lv-LV"/>
              </a:p>
            </c:txPr>
            <c:dLblPos val="t"/>
            <c:showVal val="1"/>
          </c:dLbls>
          <c:cat>
            <c:numRef>
              <c:f>Sheet1!$C$1:$J$1</c:f>
              <c:numCache>
                <c:formatCode>General</c:formatCode>
                <c:ptCount val="8"/>
                <c:pt idx="0">
                  <c:v>2005</c:v>
                </c:pt>
                <c:pt idx="1">
                  <c:v>2006</c:v>
                </c:pt>
                <c:pt idx="2">
                  <c:v>2007</c:v>
                </c:pt>
                <c:pt idx="3">
                  <c:v>2008</c:v>
                </c:pt>
                <c:pt idx="4">
                  <c:v>2009</c:v>
                </c:pt>
                <c:pt idx="5">
                  <c:v>2010</c:v>
                </c:pt>
                <c:pt idx="6">
                  <c:v>2011</c:v>
                </c:pt>
                <c:pt idx="7">
                  <c:v>2012</c:v>
                </c:pt>
              </c:numCache>
            </c:numRef>
          </c:cat>
          <c:val>
            <c:numRef>
              <c:f>Sheet1!$C$2:$J$2</c:f>
              <c:numCache>
                <c:formatCode>General</c:formatCode>
                <c:ptCount val="8"/>
                <c:pt idx="0">
                  <c:v>62.5</c:v>
                </c:pt>
                <c:pt idx="1">
                  <c:v>62.5</c:v>
                </c:pt>
                <c:pt idx="2">
                  <c:v>62.6</c:v>
                </c:pt>
                <c:pt idx="3">
                  <c:v>62.2</c:v>
                </c:pt>
                <c:pt idx="4">
                  <c:v>62</c:v>
                </c:pt>
                <c:pt idx="5">
                  <c:v>62.7</c:v>
                </c:pt>
                <c:pt idx="6">
                  <c:v>62.2</c:v>
                </c:pt>
                <c:pt idx="7">
                  <c:v>61.9</c:v>
                </c:pt>
              </c:numCache>
            </c:numRef>
          </c:val>
        </c:ser>
        <c:ser>
          <c:idx val="1"/>
          <c:order val="1"/>
          <c:tx>
            <c:strRef>
              <c:f>Sheet1!$B$3</c:f>
              <c:strCache>
                <c:ptCount val="1"/>
                <c:pt idx="0">
                  <c:v>vīrieši (ES)</c:v>
                </c:pt>
              </c:strCache>
            </c:strRef>
          </c:tx>
          <c:dLbls>
            <c:dLbl>
              <c:idx val="7"/>
              <c:layout>
                <c:manualLayout>
                  <c:x val="-4.2645888013998247E-2"/>
                  <c:y val="4.2141294838145812E-2"/>
                </c:manualLayout>
              </c:layout>
              <c:dLblPos val="r"/>
              <c:showVal val="1"/>
            </c:dLbl>
            <c:txPr>
              <a:bodyPr/>
              <a:lstStyle/>
              <a:p>
                <a:pPr>
                  <a:defRPr sz="1200" b="1">
                    <a:latin typeface="Times New Roman" pitchFamily="18" charset="0"/>
                    <a:cs typeface="Times New Roman" pitchFamily="18" charset="0"/>
                  </a:defRPr>
                </a:pPr>
                <a:endParaRPr lang="lv-LV"/>
              </a:p>
            </c:txPr>
            <c:dLblPos val="b"/>
            <c:showVal val="1"/>
          </c:dLbls>
          <c:cat>
            <c:numRef>
              <c:f>Sheet1!$C$1:$J$1</c:f>
              <c:numCache>
                <c:formatCode>General</c:formatCode>
                <c:ptCount val="8"/>
                <c:pt idx="0">
                  <c:v>2005</c:v>
                </c:pt>
                <c:pt idx="1">
                  <c:v>2006</c:v>
                </c:pt>
                <c:pt idx="2">
                  <c:v>2007</c:v>
                </c:pt>
                <c:pt idx="3">
                  <c:v>2008</c:v>
                </c:pt>
                <c:pt idx="4">
                  <c:v>2009</c:v>
                </c:pt>
                <c:pt idx="5">
                  <c:v>2010</c:v>
                </c:pt>
                <c:pt idx="6">
                  <c:v>2011</c:v>
                </c:pt>
                <c:pt idx="7">
                  <c:v>2012</c:v>
                </c:pt>
              </c:numCache>
            </c:numRef>
          </c:cat>
          <c:val>
            <c:numRef>
              <c:f>Sheet1!$C$3:$J$3</c:f>
              <c:numCache>
                <c:formatCode>General</c:formatCode>
                <c:ptCount val="8"/>
                <c:pt idx="0">
                  <c:v>61.1</c:v>
                </c:pt>
                <c:pt idx="1">
                  <c:v>61.8</c:v>
                </c:pt>
                <c:pt idx="2">
                  <c:v>61.7</c:v>
                </c:pt>
                <c:pt idx="3">
                  <c:v>61.1</c:v>
                </c:pt>
                <c:pt idx="4">
                  <c:v>61.3</c:v>
                </c:pt>
                <c:pt idx="5">
                  <c:v>61.9</c:v>
                </c:pt>
                <c:pt idx="6">
                  <c:v>61.7</c:v>
                </c:pt>
                <c:pt idx="7">
                  <c:v>61.3</c:v>
                </c:pt>
              </c:numCache>
            </c:numRef>
          </c:val>
        </c:ser>
        <c:ser>
          <c:idx val="2"/>
          <c:order val="2"/>
          <c:tx>
            <c:strRef>
              <c:f>Sheet1!$B$4</c:f>
              <c:strCache>
                <c:ptCount val="1"/>
                <c:pt idx="0">
                  <c:v>sievietes (LV)</c:v>
                </c:pt>
              </c:strCache>
            </c:strRef>
          </c:tx>
          <c:spPr>
            <a:ln>
              <a:solidFill>
                <a:schemeClr val="accent5">
                  <a:lumMod val="75000"/>
                </a:schemeClr>
              </a:solidFill>
            </a:ln>
          </c:spPr>
          <c:marker>
            <c:spPr>
              <a:solidFill>
                <a:srgbClr val="00B050"/>
              </a:solidFill>
              <a:ln>
                <a:solidFill>
                  <a:schemeClr val="accent5">
                    <a:lumMod val="75000"/>
                  </a:schemeClr>
                </a:solidFill>
              </a:ln>
            </c:spPr>
          </c:marker>
          <c:dLbls>
            <c:dLbl>
              <c:idx val="7"/>
              <c:layout>
                <c:manualLayout>
                  <c:x val="-3.1534776902887154E-2"/>
                  <c:y val="-5.1042578011082371E-3"/>
                </c:manualLayout>
              </c:layout>
              <c:dLblPos val="r"/>
              <c:showVal val="1"/>
            </c:dLbl>
            <c:txPr>
              <a:bodyPr/>
              <a:lstStyle/>
              <a:p>
                <a:pPr>
                  <a:defRPr sz="1200" b="1">
                    <a:latin typeface="Times New Roman" pitchFamily="18" charset="0"/>
                    <a:cs typeface="Times New Roman" pitchFamily="18" charset="0"/>
                  </a:defRPr>
                </a:pPr>
                <a:endParaRPr lang="lv-LV"/>
              </a:p>
            </c:txPr>
            <c:dLblPos val="t"/>
            <c:showVal val="1"/>
          </c:dLbls>
          <c:cat>
            <c:numRef>
              <c:f>Sheet1!$C$1:$J$1</c:f>
              <c:numCache>
                <c:formatCode>General</c:formatCode>
                <c:ptCount val="8"/>
                <c:pt idx="0">
                  <c:v>2005</c:v>
                </c:pt>
                <c:pt idx="1">
                  <c:v>2006</c:v>
                </c:pt>
                <c:pt idx="2">
                  <c:v>2007</c:v>
                </c:pt>
                <c:pt idx="3">
                  <c:v>2008</c:v>
                </c:pt>
                <c:pt idx="4">
                  <c:v>2009</c:v>
                </c:pt>
                <c:pt idx="5">
                  <c:v>2010</c:v>
                </c:pt>
                <c:pt idx="6">
                  <c:v>2011</c:v>
                </c:pt>
                <c:pt idx="7">
                  <c:v>2012</c:v>
                </c:pt>
              </c:numCache>
            </c:numRef>
          </c:cat>
          <c:val>
            <c:numRef>
              <c:f>Sheet1!$C$4:$J$4</c:f>
              <c:numCache>
                <c:formatCode>General</c:formatCode>
                <c:ptCount val="8"/>
                <c:pt idx="0">
                  <c:v>53.2</c:v>
                </c:pt>
                <c:pt idx="1">
                  <c:v>52.5</c:v>
                </c:pt>
                <c:pt idx="2">
                  <c:v>54.1</c:v>
                </c:pt>
                <c:pt idx="3">
                  <c:v>54.6</c:v>
                </c:pt>
                <c:pt idx="4">
                  <c:v>56.2</c:v>
                </c:pt>
                <c:pt idx="5">
                  <c:v>56.7</c:v>
                </c:pt>
                <c:pt idx="6">
                  <c:v>56.6</c:v>
                </c:pt>
                <c:pt idx="7">
                  <c:v>59.1</c:v>
                </c:pt>
              </c:numCache>
            </c:numRef>
          </c:val>
        </c:ser>
        <c:ser>
          <c:idx val="3"/>
          <c:order val="3"/>
          <c:tx>
            <c:strRef>
              <c:f>Sheet1!$B$5</c:f>
              <c:strCache>
                <c:ptCount val="1"/>
                <c:pt idx="0">
                  <c:v>vīrieši (LV)</c:v>
                </c:pt>
              </c:strCache>
            </c:strRef>
          </c:tx>
          <c:spPr>
            <a:ln>
              <a:solidFill>
                <a:schemeClr val="accent6">
                  <a:lumMod val="75000"/>
                </a:schemeClr>
              </a:solidFill>
            </a:ln>
          </c:spPr>
          <c:marker>
            <c:spPr>
              <a:solidFill>
                <a:srgbClr val="0070C0"/>
              </a:solidFill>
              <a:ln>
                <a:solidFill>
                  <a:schemeClr val="accent6">
                    <a:lumMod val="75000"/>
                  </a:schemeClr>
                </a:solidFill>
              </a:ln>
            </c:spPr>
          </c:marker>
          <c:dLbls>
            <c:dLbl>
              <c:idx val="0"/>
              <c:layout>
                <c:manualLayout>
                  <c:x val="-4.5423665791776029E-2"/>
                  <c:y val="3.7511665208515815E-2"/>
                </c:manualLayout>
              </c:layout>
              <c:dLblPos val="r"/>
              <c:showVal val="1"/>
            </c:dLbl>
            <c:dLbl>
              <c:idx val="1"/>
              <c:layout>
                <c:manualLayout>
                  <c:x val="-4.2645888013998247E-2"/>
                  <c:y val="4.6770924467774859E-2"/>
                </c:manualLayout>
              </c:layout>
              <c:dLblPos val="r"/>
              <c:showVal val="1"/>
            </c:dLbl>
            <c:dLbl>
              <c:idx val="2"/>
              <c:layout>
                <c:manualLayout>
                  <c:x val="-3.213888888888889E-2"/>
                  <c:y val="3.7511665208515815E-2"/>
                </c:manualLayout>
              </c:layout>
              <c:dLblPos val="r"/>
              <c:showVal val="1"/>
            </c:dLbl>
            <c:txPr>
              <a:bodyPr/>
              <a:lstStyle/>
              <a:p>
                <a:pPr>
                  <a:defRPr sz="1200" b="1">
                    <a:latin typeface="Times New Roman" pitchFamily="18" charset="0"/>
                    <a:cs typeface="Times New Roman" pitchFamily="18" charset="0"/>
                  </a:defRPr>
                </a:pPr>
                <a:endParaRPr lang="lv-LV"/>
              </a:p>
            </c:txPr>
            <c:dLblPos val="b"/>
            <c:showVal val="1"/>
          </c:dLbls>
          <c:cat>
            <c:numRef>
              <c:f>Sheet1!$C$1:$J$1</c:f>
              <c:numCache>
                <c:formatCode>General</c:formatCode>
                <c:ptCount val="8"/>
                <c:pt idx="0">
                  <c:v>2005</c:v>
                </c:pt>
                <c:pt idx="1">
                  <c:v>2006</c:v>
                </c:pt>
                <c:pt idx="2">
                  <c:v>2007</c:v>
                </c:pt>
                <c:pt idx="3">
                  <c:v>2008</c:v>
                </c:pt>
                <c:pt idx="4">
                  <c:v>2009</c:v>
                </c:pt>
                <c:pt idx="5">
                  <c:v>2010</c:v>
                </c:pt>
                <c:pt idx="6">
                  <c:v>2011</c:v>
                </c:pt>
                <c:pt idx="7">
                  <c:v>2012</c:v>
                </c:pt>
              </c:numCache>
            </c:numRef>
          </c:cat>
          <c:val>
            <c:numRef>
              <c:f>Sheet1!$C$5:$J$5</c:f>
              <c:numCache>
                <c:formatCode>General</c:formatCode>
                <c:ptCount val="8"/>
                <c:pt idx="0">
                  <c:v>50.8</c:v>
                </c:pt>
                <c:pt idx="1">
                  <c:v>50.8</c:v>
                </c:pt>
                <c:pt idx="2">
                  <c:v>51</c:v>
                </c:pt>
                <c:pt idx="3">
                  <c:v>51.8</c:v>
                </c:pt>
                <c:pt idx="4">
                  <c:v>52.8</c:v>
                </c:pt>
                <c:pt idx="5">
                  <c:v>53.5</c:v>
                </c:pt>
                <c:pt idx="6">
                  <c:v>53.7</c:v>
                </c:pt>
                <c:pt idx="7">
                  <c:v>54.8</c:v>
                </c:pt>
              </c:numCache>
            </c:numRef>
          </c:val>
        </c:ser>
        <c:marker val="1"/>
        <c:axId val="96203136"/>
        <c:axId val="96204672"/>
      </c:lineChart>
      <c:catAx>
        <c:axId val="96203136"/>
        <c:scaling>
          <c:orientation val="minMax"/>
        </c:scaling>
        <c:axPos val="b"/>
        <c:numFmt formatCode="General" sourceLinked="1"/>
        <c:tickLblPos val="nextTo"/>
        <c:txPr>
          <a:bodyPr/>
          <a:lstStyle/>
          <a:p>
            <a:pPr>
              <a:defRPr sz="1200">
                <a:latin typeface="Times New Roman" pitchFamily="18" charset="0"/>
                <a:cs typeface="Times New Roman" pitchFamily="18" charset="0"/>
              </a:defRPr>
            </a:pPr>
            <a:endParaRPr lang="lv-LV"/>
          </a:p>
        </c:txPr>
        <c:crossAx val="96204672"/>
        <c:crosses val="autoZero"/>
        <c:auto val="1"/>
        <c:lblAlgn val="ctr"/>
        <c:lblOffset val="100"/>
      </c:catAx>
      <c:valAx>
        <c:axId val="96204672"/>
        <c:scaling>
          <c:orientation val="minMax"/>
          <c:max val="64"/>
          <c:min val="50"/>
        </c:scaling>
        <c:axPos val="l"/>
        <c:majorGridlines/>
        <c:numFmt formatCode="General" sourceLinked="1"/>
        <c:tickLblPos val="nextTo"/>
        <c:txPr>
          <a:bodyPr/>
          <a:lstStyle/>
          <a:p>
            <a:pPr>
              <a:defRPr>
                <a:latin typeface="Times New Roman" pitchFamily="18" charset="0"/>
                <a:cs typeface="Times New Roman" pitchFamily="18" charset="0"/>
              </a:defRPr>
            </a:pPr>
            <a:endParaRPr lang="lv-LV"/>
          </a:p>
        </c:txPr>
        <c:crossAx val="96203136"/>
        <c:crosses val="autoZero"/>
        <c:crossBetween val="between"/>
        <c:majorUnit val="2"/>
      </c:valAx>
    </c:plotArea>
    <c:legend>
      <c:legendPos val="r"/>
      <c:layout>
        <c:manualLayout>
          <c:xMode val="edge"/>
          <c:yMode val="edge"/>
          <c:x val="0.83747403328352021"/>
          <c:y val="0.40292162877959797"/>
          <c:w val="0.15254279922775876"/>
          <c:h val="0.21122473846991921"/>
        </c:manualLayout>
      </c:layout>
      <c:txPr>
        <a:bodyPr/>
        <a:lstStyle/>
        <a:p>
          <a:pPr>
            <a:defRPr sz="1100">
              <a:latin typeface="Times New Roman" pitchFamily="18" charset="0"/>
              <a:cs typeface="Times New Roman" pitchFamily="18" charset="0"/>
            </a:defRPr>
          </a:pPr>
          <a:endParaRPr lang="lv-LV"/>
        </a:p>
      </c:txPr>
    </c:legend>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lv-LV"/>
  <c:style val="26"/>
  <c:chart>
    <c:plotArea>
      <c:layout/>
      <c:barChart>
        <c:barDir val="col"/>
        <c:grouping val="clustered"/>
        <c:ser>
          <c:idx val="0"/>
          <c:order val="0"/>
          <c:tx>
            <c:strRef>
              <c:f>Sheet1!$C$9</c:f>
              <c:strCache>
                <c:ptCount val="1"/>
                <c:pt idx="0">
                  <c:v>2010</c:v>
                </c:pt>
              </c:strCache>
            </c:strRef>
          </c:tx>
          <c:dLbls>
            <c:dLbl>
              <c:idx val="0"/>
              <c:layout>
                <c:manualLayout>
                  <c:x val="-1.3888888888889025E-2"/>
                  <c:y val="0"/>
                </c:manualLayout>
              </c:layout>
              <c:dLblPos val="outEnd"/>
              <c:showVal val="1"/>
            </c:dLbl>
            <c:dLbl>
              <c:idx val="1"/>
              <c:layout>
                <c:manualLayout>
                  <c:x val="-1.3888888888889025E-2"/>
                  <c:y val="0"/>
                </c:manualLayout>
              </c:layout>
              <c:dLblPos val="outEnd"/>
              <c:showVal val="1"/>
            </c:dLbl>
            <c:dLbl>
              <c:idx val="2"/>
              <c:layout>
                <c:manualLayout>
                  <c:x val="-8.3333333333333367E-3"/>
                  <c:y val="0"/>
                </c:manualLayout>
              </c:layout>
              <c:dLblPos val="outEnd"/>
              <c:showVal val="1"/>
            </c:dLbl>
            <c:txPr>
              <a:bodyPr/>
              <a:lstStyle/>
              <a:p>
                <a:pPr>
                  <a:defRPr>
                    <a:latin typeface="Times New Roman" pitchFamily="18" charset="0"/>
                    <a:cs typeface="Times New Roman" pitchFamily="18" charset="0"/>
                  </a:defRPr>
                </a:pPr>
                <a:endParaRPr lang="lv-LV"/>
              </a:p>
            </c:txPr>
            <c:dLblPos val="outEnd"/>
            <c:showVal val="1"/>
          </c:dLbls>
          <c:cat>
            <c:strRef>
              <c:f>Sheet1!$B$10:$B$12</c:f>
              <c:strCache>
                <c:ptCount val="3"/>
                <c:pt idx="0">
                  <c:v>Sirds un asinsvadu slimības </c:v>
                </c:pt>
                <c:pt idx="1">
                  <c:v>Ļaundabīgie audzēji </c:v>
                </c:pt>
                <c:pt idx="2">
                  <c:v>Ārējie nāves cēloņi </c:v>
                </c:pt>
              </c:strCache>
            </c:strRef>
          </c:cat>
          <c:val>
            <c:numRef>
              <c:f>Sheet1!$C$10:$C$12</c:f>
              <c:numCache>
                <c:formatCode>General</c:formatCode>
                <c:ptCount val="3"/>
                <c:pt idx="0">
                  <c:v>776.1</c:v>
                </c:pt>
                <c:pt idx="1">
                  <c:v>287.89999999999969</c:v>
                </c:pt>
                <c:pt idx="2">
                  <c:v>100.5</c:v>
                </c:pt>
              </c:numCache>
            </c:numRef>
          </c:val>
        </c:ser>
        <c:ser>
          <c:idx val="1"/>
          <c:order val="1"/>
          <c:tx>
            <c:strRef>
              <c:f>Sheet1!$D$9</c:f>
              <c:strCache>
                <c:ptCount val="1"/>
                <c:pt idx="0">
                  <c:v>2011</c:v>
                </c:pt>
              </c:strCache>
            </c:strRef>
          </c:tx>
          <c:dLbls>
            <c:dLbl>
              <c:idx val="0"/>
              <c:layout>
                <c:manualLayout>
                  <c:x val="3.9473684210526412E-3"/>
                  <c:y val="1.4468503937007881E-3"/>
                </c:manualLayout>
              </c:layout>
              <c:dLblPos val="outEnd"/>
              <c:showVal val="1"/>
            </c:dLbl>
            <c:dLbl>
              <c:idx val="1"/>
              <c:layout>
                <c:manualLayout>
                  <c:x val="0"/>
                  <c:y val="-1.3888888888889025E-2"/>
                </c:manualLayout>
              </c:layout>
              <c:dLblPos val="outEnd"/>
              <c:showVal val="1"/>
            </c:dLbl>
            <c:dLbl>
              <c:idx val="2"/>
              <c:layout>
                <c:manualLayout>
                  <c:x val="0"/>
                  <c:y val="1.5335670931758531E-2"/>
                </c:manualLayout>
              </c:layout>
              <c:dLblPos val="outEnd"/>
              <c:showVal val="1"/>
            </c:dLbl>
            <c:txPr>
              <a:bodyPr/>
              <a:lstStyle/>
              <a:p>
                <a:pPr>
                  <a:defRPr>
                    <a:latin typeface="Times New Roman" pitchFamily="18" charset="0"/>
                    <a:cs typeface="Times New Roman" pitchFamily="18" charset="0"/>
                  </a:defRPr>
                </a:pPr>
                <a:endParaRPr lang="lv-LV"/>
              </a:p>
            </c:txPr>
            <c:dLblPos val="outEnd"/>
            <c:showVal val="1"/>
          </c:dLbls>
          <c:cat>
            <c:strRef>
              <c:f>Sheet1!$B$10:$B$12</c:f>
              <c:strCache>
                <c:ptCount val="3"/>
                <c:pt idx="0">
                  <c:v>Sirds un asinsvadu slimības </c:v>
                </c:pt>
                <c:pt idx="1">
                  <c:v>Ļaundabīgie audzēji </c:v>
                </c:pt>
                <c:pt idx="2">
                  <c:v>Ārējie nāves cēloņi </c:v>
                </c:pt>
              </c:strCache>
            </c:strRef>
          </c:cat>
          <c:val>
            <c:numRef>
              <c:f>Sheet1!$D$10:$D$12</c:f>
              <c:numCache>
                <c:formatCode>General</c:formatCode>
                <c:ptCount val="3"/>
                <c:pt idx="0">
                  <c:v>760.9</c:v>
                </c:pt>
                <c:pt idx="1">
                  <c:v>285.7</c:v>
                </c:pt>
                <c:pt idx="2">
                  <c:v>89.3</c:v>
                </c:pt>
              </c:numCache>
            </c:numRef>
          </c:val>
        </c:ser>
        <c:ser>
          <c:idx val="2"/>
          <c:order val="2"/>
          <c:tx>
            <c:strRef>
              <c:f>Sheet1!$E$9</c:f>
              <c:strCache>
                <c:ptCount val="1"/>
                <c:pt idx="0">
                  <c:v>2012</c:v>
                </c:pt>
              </c:strCache>
            </c:strRef>
          </c:tx>
          <c:dLbls>
            <c:dLbl>
              <c:idx val="0"/>
              <c:layout>
                <c:manualLayout>
                  <c:x val="3.3625730994152046E-3"/>
                  <c:y val="0"/>
                </c:manualLayout>
              </c:layout>
              <c:dLblPos val="outEnd"/>
              <c:showVal val="1"/>
            </c:dLbl>
            <c:dLbl>
              <c:idx val="1"/>
              <c:layout>
                <c:manualLayout>
                  <c:x val="5.4093567251462492E-3"/>
                  <c:y val="-3.009268372703415E-2"/>
                </c:manualLayout>
              </c:layout>
              <c:dLblPos val="outEnd"/>
              <c:showVal val="1"/>
            </c:dLbl>
            <c:txPr>
              <a:bodyPr/>
              <a:lstStyle/>
              <a:p>
                <a:pPr>
                  <a:defRPr>
                    <a:latin typeface="Times New Roman" pitchFamily="18" charset="0"/>
                    <a:cs typeface="Times New Roman" pitchFamily="18" charset="0"/>
                  </a:defRPr>
                </a:pPr>
                <a:endParaRPr lang="lv-LV"/>
              </a:p>
            </c:txPr>
            <c:dLblPos val="outEnd"/>
            <c:showVal val="1"/>
          </c:dLbls>
          <c:cat>
            <c:strRef>
              <c:f>Sheet1!$B$10:$B$12</c:f>
              <c:strCache>
                <c:ptCount val="3"/>
                <c:pt idx="0">
                  <c:v>Sirds un asinsvadu slimības </c:v>
                </c:pt>
                <c:pt idx="1">
                  <c:v>Ļaundabīgie audzēji </c:v>
                </c:pt>
                <c:pt idx="2">
                  <c:v>Ārējie nāves cēloņi </c:v>
                </c:pt>
              </c:strCache>
            </c:strRef>
          </c:cat>
          <c:val>
            <c:numRef>
              <c:f>Sheet1!$E$10:$E$12</c:f>
              <c:numCache>
                <c:formatCode>General</c:formatCode>
                <c:ptCount val="3"/>
                <c:pt idx="0">
                  <c:v>801.9</c:v>
                </c:pt>
                <c:pt idx="1">
                  <c:v>295.7</c:v>
                </c:pt>
                <c:pt idx="2">
                  <c:v>92.8</c:v>
                </c:pt>
              </c:numCache>
            </c:numRef>
          </c:val>
        </c:ser>
        <c:axId val="91432448"/>
        <c:axId val="91433984"/>
      </c:barChart>
      <c:catAx>
        <c:axId val="91432448"/>
        <c:scaling>
          <c:orientation val="minMax"/>
        </c:scaling>
        <c:axPos val="b"/>
        <c:numFmt formatCode="General" sourceLinked="1"/>
        <c:tickLblPos val="nextTo"/>
        <c:txPr>
          <a:bodyPr/>
          <a:lstStyle/>
          <a:p>
            <a:pPr>
              <a:defRPr>
                <a:latin typeface="Times New Roman" pitchFamily="18" charset="0"/>
                <a:cs typeface="Times New Roman" pitchFamily="18" charset="0"/>
              </a:defRPr>
            </a:pPr>
            <a:endParaRPr lang="lv-LV"/>
          </a:p>
        </c:txPr>
        <c:crossAx val="91433984"/>
        <c:crosses val="autoZero"/>
        <c:auto val="1"/>
        <c:lblAlgn val="ctr"/>
        <c:lblOffset val="100"/>
      </c:catAx>
      <c:valAx>
        <c:axId val="91433984"/>
        <c:scaling>
          <c:orientation val="minMax"/>
        </c:scaling>
        <c:axPos val="l"/>
        <c:majorGridlines/>
        <c:numFmt formatCode="General" sourceLinked="1"/>
        <c:tickLblPos val="nextTo"/>
        <c:txPr>
          <a:bodyPr/>
          <a:lstStyle/>
          <a:p>
            <a:pPr>
              <a:defRPr>
                <a:latin typeface="Times New Roman" pitchFamily="18" charset="0"/>
                <a:cs typeface="Times New Roman" pitchFamily="18" charset="0"/>
              </a:defRPr>
            </a:pPr>
            <a:endParaRPr lang="lv-LV"/>
          </a:p>
        </c:txPr>
        <c:crossAx val="91432448"/>
        <c:crosses val="autoZero"/>
        <c:crossBetween val="between"/>
      </c:valAx>
    </c:plotArea>
    <c:legend>
      <c:legendPos val="r"/>
      <c:layout/>
      <c:txPr>
        <a:bodyPr/>
        <a:lstStyle/>
        <a:p>
          <a:pPr>
            <a:defRPr>
              <a:latin typeface="Times New Roman" pitchFamily="18" charset="0"/>
              <a:cs typeface="Times New Roman" pitchFamily="18" charset="0"/>
            </a:defRPr>
          </a:pPr>
          <a:endParaRPr lang="lv-LV"/>
        </a:p>
      </c:txPr>
    </c:legend>
    <c:plotVisOnly val="1"/>
  </c:chart>
  <c:txPr>
    <a:bodyPr/>
    <a:lstStyle/>
    <a:p>
      <a:pPr>
        <a:defRPr sz="1800"/>
      </a:pPr>
      <a:endParaRPr lang="lv-LV"/>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F3FFC4-6AEA-4E9E-8225-16E144445351}" type="doc">
      <dgm:prSet loTypeId="urn:microsoft.com/office/officeart/2005/8/layout/gear1" loCatId="cycle" qsTypeId="urn:microsoft.com/office/officeart/2005/8/quickstyle/simple1" qsCatId="simple" csTypeId="urn:microsoft.com/office/officeart/2005/8/colors/accent1_2" csCatId="accent1" phldr="1"/>
      <dgm:spPr/>
    </dgm:pt>
    <dgm:pt modelId="{E648A8DA-5A42-47EB-8CCB-00007385EA54}">
      <dgm:prSet phldrT="[Text]" custT="1"/>
      <dgm:spPr>
        <a:solidFill>
          <a:schemeClr val="accent4">
            <a:lumMod val="75000"/>
          </a:schemeClr>
        </a:solidFill>
      </dgm:spPr>
      <dgm:t>
        <a:bodyPr/>
        <a:lstStyle/>
        <a:p>
          <a:r>
            <a:rPr lang="lv-LV" sz="2200" b="1" dirty="0" err="1" smtClean="0">
              <a:latin typeface="Times New Roman" pitchFamily="18" charset="0"/>
              <a:cs typeface="Times New Roman" pitchFamily="18" charset="0"/>
            </a:rPr>
            <a:t>National</a:t>
          </a:r>
          <a:r>
            <a:rPr lang="lv-LV" sz="2200" b="1" dirty="0" smtClean="0">
              <a:latin typeface="Times New Roman" pitchFamily="18" charset="0"/>
              <a:cs typeface="Times New Roman" pitchFamily="18" charset="0"/>
            </a:rPr>
            <a:t> </a:t>
          </a:r>
          <a:r>
            <a:rPr lang="lv-LV" sz="2200" b="1" dirty="0" err="1" smtClean="0">
              <a:latin typeface="Times New Roman" pitchFamily="18" charset="0"/>
              <a:cs typeface="Times New Roman" pitchFamily="18" charset="0"/>
            </a:rPr>
            <a:t>Healthy</a:t>
          </a:r>
          <a:r>
            <a:rPr lang="lv-LV" sz="2200" b="1" dirty="0" smtClean="0">
              <a:latin typeface="Times New Roman" pitchFamily="18" charset="0"/>
              <a:cs typeface="Times New Roman" pitchFamily="18" charset="0"/>
            </a:rPr>
            <a:t> </a:t>
          </a:r>
          <a:r>
            <a:rPr lang="lv-LV" sz="2200" b="1" dirty="0" err="1" smtClean="0">
              <a:latin typeface="Times New Roman" pitchFamily="18" charset="0"/>
              <a:cs typeface="Times New Roman" pitchFamily="18" charset="0"/>
            </a:rPr>
            <a:t>Municipality</a:t>
          </a:r>
          <a:r>
            <a:rPr lang="lv-LV" sz="2200" b="1" dirty="0" smtClean="0">
              <a:latin typeface="Times New Roman" pitchFamily="18" charset="0"/>
              <a:cs typeface="Times New Roman" pitchFamily="18" charset="0"/>
            </a:rPr>
            <a:t> </a:t>
          </a:r>
          <a:r>
            <a:rPr lang="lv-LV" sz="2200" b="1" dirty="0" err="1" smtClean="0">
              <a:latin typeface="Times New Roman" pitchFamily="18" charset="0"/>
              <a:cs typeface="Times New Roman" pitchFamily="18" charset="0"/>
            </a:rPr>
            <a:t>Network</a:t>
          </a:r>
          <a:endParaRPr lang="lv-LV" sz="2200" b="1" dirty="0">
            <a:latin typeface="Times New Roman" pitchFamily="18" charset="0"/>
            <a:cs typeface="Times New Roman" pitchFamily="18" charset="0"/>
          </a:endParaRPr>
        </a:p>
      </dgm:t>
    </dgm:pt>
    <dgm:pt modelId="{B9573D6B-0C58-43DF-9C03-34F85406D9FB}" type="parTrans" cxnId="{4401A152-4D2E-462D-878A-C6741BD66B13}">
      <dgm:prSet/>
      <dgm:spPr/>
      <dgm:t>
        <a:bodyPr/>
        <a:lstStyle/>
        <a:p>
          <a:endParaRPr lang="lv-LV"/>
        </a:p>
      </dgm:t>
    </dgm:pt>
    <dgm:pt modelId="{9360E7F3-5D4C-44F2-8E46-24EDE8D3109E}" type="sibTrans" cxnId="{4401A152-4D2E-462D-878A-C6741BD66B13}">
      <dgm:prSet/>
      <dgm:spPr/>
      <dgm:t>
        <a:bodyPr/>
        <a:lstStyle/>
        <a:p>
          <a:endParaRPr lang="lv-LV" dirty="0"/>
        </a:p>
      </dgm:t>
    </dgm:pt>
    <dgm:pt modelId="{4BB23B10-D18F-4DC7-9BCF-2671DE403D88}">
      <dgm:prSet phldrT="[Text]" custT="1"/>
      <dgm:spPr>
        <a:solidFill>
          <a:schemeClr val="accent2">
            <a:lumMod val="75000"/>
          </a:schemeClr>
        </a:solidFill>
      </dgm:spPr>
      <dgm:t>
        <a:bodyPr/>
        <a:lstStyle/>
        <a:p>
          <a:r>
            <a:rPr lang="lv-LV" sz="1800" b="1" dirty="0" smtClean="0">
              <a:latin typeface="Times New Roman" pitchFamily="18" charset="0"/>
              <a:cs typeface="Times New Roman" pitchFamily="18" charset="0"/>
            </a:rPr>
            <a:t>CDPC </a:t>
          </a:r>
          <a:r>
            <a:rPr lang="lv-LV" sz="1800" b="1" dirty="0" err="1" smtClean="0">
              <a:latin typeface="Times New Roman" pitchFamily="18" charset="0"/>
              <a:cs typeface="Times New Roman" pitchFamily="18" charset="0"/>
            </a:rPr>
            <a:t>health</a:t>
          </a:r>
          <a:r>
            <a:rPr lang="lv-LV" sz="1800" b="1" dirty="0" smtClean="0">
              <a:latin typeface="Times New Roman" pitchFamily="18" charset="0"/>
              <a:cs typeface="Times New Roman" pitchFamily="18" charset="0"/>
            </a:rPr>
            <a:t> </a:t>
          </a:r>
          <a:r>
            <a:rPr lang="lv-LV" sz="1800" b="1" dirty="0" err="1" smtClean="0">
              <a:latin typeface="Times New Roman" pitchFamily="18" charset="0"/>
              <a:cs typeface="Times New Roman" pitchFamily="18" charset="0"/>
            </a:rPr>
            <a:t>promotion</a:t>
          </a:r>
          <a:r>
            <a:rPr lang="lv-LV" sz="1800" b="1" dirty="0" smtClean="0">
              <a:latin typeface="Times New Roman" pitchFamily="18" charset="0"/>
              <a:cs typeface="Times New Roman" pitchFamily="18" charset="0"/>
            </a:rPr>
            <a:t> </a:t>
          </a:r>
          <a:r>
            <a:rPr lang="lv-LV" sz="1800" b="1" dirty="0" err="1" smtClean="0">
              <a:latin typeface="Times New Roman" pitchFamily="18" charset="0"/>
              <a:cs typeface="Times New Roman" pitchFamily="18" charset="0"/>
            </a:rPr>
            <a:t>activities</a:t>
          </a:r>
          <a:r>
            <a:rPr lang="lv-LV" sz="1800" b="1" dirty="0" smtClean="0">
              <a:latin typeface="Times New Roman" pitchFamily="18" charset="0"/>
              <a:cs typeface="Times New Roman" pitchFamily="18" charset="0"/>
            </a:rPr>
            <a:t> </a:t>
          </a:r>
          <a:r>
            <a:rPr lang="lv-LV" sz="1800" b="1" dirty="0" err="1" smtClean="0">
              <a:latin typeface="Times New Roman" pitchFamily="18" charset="0"/>
              <a:cs typeface="Times New Roman" pitchFamily="18" charset="0"/>
            </a:rPr>
            <a:t>in</a:t>
          </a:r>
          <a:r>
            <a:rPr lang="lv-LV" sz="1800" b="1" dirty="0" smtClean="0">
              <a:latin typeface="Times New Roman" pitchFamily="18" charset="0"/>
              <a:cs typeface="Times New Roman" pitchFamily="18" charset="0"/>
            </a:rPr>
            <a:t> </a:t>
          </a:r>
          <a:r>
            <a:rPr lang="lv-LV" sz="1800" b="1" dirty="0" err="1" smtClean="0">
              <a:latin typeface="Times New Roman" pitchFamily="18" charset="0"/>
              <a:cs typeface="Times New Roman" pitchFamily="18" charset="0"/>
            </a:rPr>
            <a:t>municipalities</a:t>
          </a:r>
          <a:endParaRPr lang="lv-LV" sz="1800" b="1" dirty="0">
            <a:latin typeface="Times New Roman" pitchFamily="18" charset="0"/>
            <a:cs typeface="Times New Roman" pitchFamily="18" charset="0"/>
          </a:endParaRPr>
        </a:p>
      </dgm:t>
    </dgm:pt>
    <dgm:pt modelId="{619A8315-B83C-4EEA-9BA6-ADA4DAF45520}" type="parTrans" cxnId="{5F3A067B-82DC-43CC-8E6C-C8C28551C55F}">
      <dgm:prSet/>
      <dgm:spPr/>
      <dgm:t>
        <a:bodyPr/>
        <a:lstStyle/>
        <a:p>
          <a:endParaRPr lang="lv-LV"/>
        </a:p>
      </dgm:t>
    </dgm:pt>
    <dgm:pt modelId="{19430910-41F3-4889-9297-66B2CAD4C525}" type="sibTrans" cxnId="{5F3A067B-82DC-43CC-8E6C-C8C28551C55F}">
      <dgm:prSet/>
      <dgm:spPr/>
      <dgm:t>
        <a:bodyPr/>
        <a:lstStyle/>
        <a:p>
          <a:endParaRPr lang="lv-LV" dirty="0"/>
        </a:p>
      </dgm:t>
    </dgm:pt>
    <dgm:pt modelId="{AABB5571-59D0-4A3F-B4FA-2429A3A61305}">
      <dgm:prSet phldrT="[Text]"/>
      <dgm:spPr/>
      <dgm:t>
        <a:bodyPr/>
        <a:lstStyle/>
        <a:p>
          <a:r>
            <a:rPr lang="lv-LV" b="1" dirty="0" err="1" smtClean="0">
              <a:latin typeface="Times New Roman" pitchFamily="18" charset="0"/>
              <a:cs typeface="Times New Roman" pitchFamily="18" charset="0"/>
            </a:rPr>
            <a:t>Contactpersons</a:t>
          </a: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in</a:t>
          </a: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health</a:t>
          </a: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promotion</a:t>
          </a: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issues</a:t>
          </a: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in</a:t>
          </a:r>
          <a:r>
            <a:rPr lang="lv-LV" b="1"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municipalities</a:t>
          </a:r>
          <a:endParaRPr lang="lv-LV" b="1" dirty="0">
            <a:latin typeface="Times New Roman" pitchFamily="18" charset="0"/>
            <a:cs typeface="Times New Roman" pitchFamily="18" charset="0"/>
          </a:endParaRPr>
        </a:p>
      </dgm:t>
    </dgm:pt>
    <dgm:pt modelId="{B7C0F084-5133-41BC-9BC8-8D9A61F68136}" type="sibTrans" cxnId="{9A459D88-7CF2-4DC2-A866-40E94265A4CB}">
      <dgm:prSet/>
      <dgm:spPr/>
      <dgm:t>
        <a:bodyPr/>
        <a:lstStyle/>
        <a:p>
          <a:endParaRPr lang="lv-LV" dirty="0"/>
        </a:p>
      </dgm:t>
    </dgm:pt>
    <dgm:pt modelId="{C5A5D1F6-733A-4C36-92AA-EFBC1B71B9A0}" type="parTrans" cxnId="{9A459D88-7CF2-4DC2-A866-40E94265A4CB}">
      <dgm:prSet/>
      <dgm:spPr/>
      <dgm:t>
        <a:bodyPr/>
        <a:lstStyle/>
        <a:p>
          <a:endParaRPr lang="lv-LV"/>
        </a:p>
      </dgm:t>
    </dgm:pt>
    <dgm:pt modelId="{37E1D39A-AFB9-4A7F-B828-EE64A586A00D}" type="pres">
      <dgm:prSet presAssocID="{F6F3FFC4-6AEA-4E9E-8225-16E144445351}" presName="composite" presStyleCnt="0">
        <dgm:presLayoutVars>
          <dgm:chMax val="3"/>
          <dgm:animLvl val="lvl"/>
          <dgm:resizeHandles val="exact"/>
        </dgm:presLayoutVars>
      </dgm:prSet>
      <dgm:spPr/>
    </dgm:pt>
    <dgm:pt modelId="{5A5A4572-30DB-409A-8A65-B26DF55FC581}" type="pres">
      <dgm:prSet presAssocID="{E648A8DA-5A42-47EB-8CCB-00007385EA54}" presName="gear1" presStyleLbl="node1" presStyleIdx="0" presStyleCnt="3" custScaleX="175018" custLinFactNeighborX="33144" custLinFactNeighborY="2443">
        <dgm:presLayoutVars>
          <dgm:chMax val="1"/>
          <dgm:bulletEnabled val="1"/>
        </dgm:presLayoutVars>
      </dgm:prSet>
      <dgm:spPr/>
      <dgm:t>
        <a:bodyPr/>
        <a:lstStyle/>
        <a:p>
          <a:endParaRPr lang="lv-LV"/>
        </a:p>
      </dgm:t>
    </dgm:pt>
    <dgm:pt modelId="{E6A7985F-B93A-4EDE-BB23-18D5F704C9DD}" type="pres">
      <dgm:prSet presAssocID="{E648A8DA-5A42-47EB-8CCB-00007385EA54}" presName="gear1srcNode" presStyleLbl="node1" presStyleIdx="0" presStyleCnt="3"/>
      <dgm:spPr/>
      <dgm:t>
        <a:bodyPr/>
        <a:lstStyle/>
        <a:p>
          <a:endParaRPr lang="lv-LV"/>
        </a:p>
      </dgm:t>
    </dgm:pt>
    <dgm:pt modelId="{6B2D77A2-5D2F-4FDD-A409-CB4A4EC361BB}" type="pres">
      <dgm:prSet presAssocID="{E648A8DA-5A42-47EB-8CCB-00007385EA54}" presName="gear1dstNode" presStyleLbl="node1" presStyleIdx="0" presStyleCnt="3"/>
      <dgm:spPr/>
      <dgm:t>
        <a:bodyPr/>
        <a:lstStyle/>
        <a:p>
          <a:endParaRPr lang="lv-LV"/>
        </a:p>
      </dgm:t>
    </dgm:pt>
    <dgm:pt modelId="{43545AE9-8B8B-43C8-8EFE-AA9F1EB0E1BA}" type="pres">
      <dgm:prSet presAssocID="{4BB23B10-D18F-4DC7-9BCF-2671DE403D88}" presName="gear2" presStyleLbl="node1" presStyleIdx="1" presStyleCnt="3" custScaleX="293773" custScaleY="214468" custLinFactNeighborX="-71051" custLinFactNeighborY="12448">
        <dgm:presLayoutVars>
          <dgm:chMax val="1"/>
          <dgm:bulletEnabled val="1"/>
        </dgm:presLayoutVars>
      </dgm:prSet>
      <dgm:spPr/>
      <dgm:t>
        <a:bodyPr/>
        <a:lstStyle/>
        <a:p>
          <a:endParaRPr lang="lv-LV"/>
        </a:p>
      </dgm:t>
    </dgm:pt>
    <dgm:pt modelId="{510E5300-582A-49F5-8F1B-B54A7471C366}" type="pres">
      <dgm:prSet presAssocID="{4BB23B10-D18F-4DC7-9BCF-2671DE403D88}" presName="gear2srcNode" presStyleLbl="node1" presStyleIdx="1" presStyleCnt="3"/>
      <dgm:spPr/>
      <dgm:t>
        <a:bodyPr/>
        <a:lstStyle/>
        <a:p>
          <a:endParaRPr lang="lv-LV"/>
        </a:p>
      </dgm:t>
    </dgm:pt>
    <dgm:pt modelId="{6141D903-C13A-41D5-945A-13416E7F7F14}" type="pres">
      <dgm:prSet presAssocID="{4BB23B10-D18F-4DC7-9BCF-2671DE403D88}" presName="gear2dstNode" presStyleLbl="node1" presStyleIdx="1" presStyleCnt="3"/>
      <dgm:spPr/>
      <dgm:t>
        <a:bodyPr/>
        <a:lstStyle/>
        <a:p>
          <a:endParaRPr lang="lv-LV"/>
        </a:p>
      </dgm:t>
    </dgm:pt>
    <dgm:pt modelId="{65AABD27-20D1-4D91-9ADE-7BED2B60BE9F}" type="pres">
      <dgm:prSet presAssocID="{AABB5571-59D0-4A3F-B4FA-2429A3A61305}" presName="gear3" presStyleLbl="node1" presStyleIdx="2" presStyleCnt="3" custScaleX="167053" custScaleY="143911" custLinFactNeighborX="12987" custLinFactNeighborY="-13532"/>
      <dgm:spPr/>
      <dgm:t>
        <a:bodyPr/>
        <a:lstStyle/>
        <a:p>
          <a:endParaRPr lang="lv-LV"/>
        </a:p>
      </dgm:t>
    </dgm:pt>
    <dgm:pt modelId="{18DFBBF8-1970-46DE-A629-061120D31365}" type="pres">
      <dgm:prSet presAssocID="{AABB5571-59D0-4A3F-B4FA-2429A3A61305}" presName="gear3tx" presStyleLbl="node1" presStyleIdx="2" presStyleCnt="3">
        <dgm:presLayoutVars>
          <dgm:chMax val="1"/>
          <dgm:bulletEnabled val="1"/>
        </dgm:presLayoutVars>
      </dgm:prSet>
      <dgm:spPr/>
      <dgm:t>
        <a:bodyPr/>
        <a:lstStyle/>
        <a:p>
          <a:endParaRPr lang="lv-LV"/>
        </a:p>
      </dgm:t>
    </dgm:pt>
    <dgm:pt modelId="{CA9C6B1B-E161-48EE-937F-8483BB099D8C}" type="pres">
      <dgm:prSet presAssocID="{AABB5571-59D0-4A3F-B4FA-2429A3A61305}" presName="gear3srcNode" presStyleLbl="node1" presStyleIdx="2" presStyleCnt="3"/>
      <dgm:spPr/>
      <dgm:t>
        <a:bodyPr/>
        <a:lstStyle/>
        <a:p>
          <a:endParaRPr lang="lv-LV"/>
        </a:p>
      </dgm:t>
    </dgm:pt>
    <dgm:pt modelId="{3C45EE5D-0D60-4D25-BFD8-D2C86F5892C0}" type="pres">
      <dgm:prSet presAssocID="{AABB5571-59D0-4A3F-B4FA-2429A3A61305}" presName="gear3dstNode" presStyleLbl="node1" presStyleIdx="2" presStyleCnt="3"/>
      <dgm:spPr/>
      <dgm:t>
        <a:bodyPr/>
        <a:lstStyle/>
        <a:p>
          <a:endParaRPr lang="lv-LV"/>
        </a:p>
      </dgm:t>
    </dgm:pt>
    <dgm:pt modelId="{B5F24557-77C7-40D5-8E62-1F8D1E7B942F}" type="pres">
      <dgm:prSet presAssocID="{9360E7F3-5D4C-44F2-8E46-24EDE8D3109E}" presName="connector1" presStyleLbl="sibTrans2D1" presStyleIdx="0" presStyleCnt="3" custLinFactNeighborX="51431" custLinFactNeighborY="6878"/>
      <dgm:spPr/>
      <dgm:t>
        <a:bodyPr/>
        <a:lstStyle/>
        <a:p>
          <a:endParaRPr lang="lv-LV"/>
        </a:p>
      </dgm:t>
    </dgm:pt>
    <dgm:pt modelId="{E06F6464-42DF-497C-BF50-7667EFD0871C}" type="pres">
      <dgm:prSet presAssocID="{19430910-41F3-4889-9297-66B2CAD4C525}" presName="connector2" presStyleLbl="sibTrans2D1" presStyleIdx="1" presStyleCnt="3" custLinFactX="-8021" custLinFactNeighborX="-100000" custLinFactNeighborY="-30283"/>
      <dgm:spPr/>
      <dgm:t>
        <a:bodyPr/>
        <a:lstStyle/>
        <a:p>
          <a:endParaRPr lang="lv-LV"/>
        </a:p>
      </dgm:t>
    </dgm:pt>
    <dgm:pt modelId="{A6435982-D379-4466-B7B7-728BF7004DFC}" type="pres">
      <dgm:prSet presAssocID="{B7C0F084-5133-41BC-9BC8-8D9A61F68136}" presName="connector3" presStyleLbl="sibTrans2D1" presStyleIdx="2" presStyleCnt="3" custLinFactNeighborX="-8536" custLinFactNeighborY="-10701"/>
      <dgm:spPr/>
      <dgm:t>
        <a:bodyPr/>
        <a:lstStyle/>
        <a:p>
          <a:endParaRPr lang="lv-LV"/>
        </a:p>
      </dgm:t>
    </dgm:pt>
  </dgm:ptLst>
  <dgm:cxnLst>
    <dgm:cxn modelId="{9A459D88-7CF2-4DC2-A866-40E94265A4CB}" srcId="{F6F3FFC4-6AEA-4E9E-8225-16E144445351}" destId="{AABB5571-59D0-4A3F-B4FA-2429A3A61305}" srcOrd="2" destOrd="0" parTransId="{C5A5D1F6-733A-4C36-92AA-EFBC1B71B9A0}" sibTransId="{B7C0F084-5133-41BC-9BC8-8D9A61F68136}"/>
    <dgm:cxn modelId="{5F3A067B-82DC-43CC-8E6C-C8C28551C55F}" srcId="{F6F3FFC4-6AEA-4E9E-8225-16E144445351}" destId="{4BB23B10-D18F-4DC7-9BCF-2671DE403D88}" srcOrd="1" destOrd="0" parTransId="{619A8315-B83C-4EEA-9BA6-ADA4DAF45520}" sibTransId="{19430910-41F3-4889-9297-66B2CAD4C525}"/>
    <dgm:cxn modelId="{A985DCFA-9856-4F10-8A9B-6E0626183C7C}" type="presOf" srcId="{E648A8DA-5A42-47EB-8CCB-00007385EA54}" destId="{5A5A4572-30DB-409A-8A65-B26DF55FC581}" srcOrd="0" destOrd="0" presId="urn:microsoft.com/office/officeart/2005/8/layout/gear1"/>
    <dgm:cxn modelId="{0B451E5A-4A42-4E17-AF92-207A66D0359B}" type="presOf" srcId="{AABB5571-59D0-4A3F-B4FA-2429A3A61305}" destId="{CA9C6B1B-E161-48EE-937F-8483BB099D8C}" srcOrd="2" destOrd="0" presId="urn:microsoft.com/office/officeart/2005/8/layout/gear1"/>
    <dgm:cxn modelId="{A36370ED-4B7F-4E50-850D-A9EFAE7E2257}" type="presOf" srcId="{E648A8DA-5A42-47EB-8CCB-00007385EA54}" destId="{6B2D77A2-5D2F-4FDD-A409-CB4A4EC361BB}" srcOrd="2" destOrd="0" presId="urn:microsoft.com/office/officeart/2005/8/layout/gear1"/>
    <dgm:cxn modelId="{D618F7CA-05C1-4613-8E51-1A1B4010A492}" type="presOf" srcId="{4BB23B10-D18F-4DC7-9BCF-2671DE403D88}" destId="{6141D903-C13A-41D5-945A-13416E7F7F14}" srcOrd="2" destOrd="0" presId="urn:microsoft.com/office/officeart/2005/8/layout/gear1"/>
    <dgm:cxn modelId="{26454F23-ED8F-482E-AD84-459AED0BD9B3}" type="presOf" srcId="{4BB23B10-D18F-4DC7-9BCF-2671DE403D88}" destId="{510E5300-582A-49F5-8F1B-B54A7471C366}" srcOrd="1" destOrd="0" presId="urn:microsoft.com/office/officeart/2005/8/layout/gear1"/>
    <dgm:cxn modelId="{4401A152-4D2E-462D-878A-C6741BD66B13}" srcId="{F6F3FFC4-6AEA-4E9E-8225-16E144445351}" destId="{E648A8DA-5A42-47EB-8CCB-00007385EA54}" srcOrd="0" destOrd="0" parTransId="{B9573D6B-0C58-43DF-9C03-34F85406D9FB}" sibTransId="{9360E7F3-5D4C-44F2-8E46-24EDE8D3109E}"/>
    <dgm:cxn modelId="{BB127DA7-3105-4D6C-9168-78E36337E63A}" type="presOf" srcId="{AABB5571-59D0-4A3F-B4FA-2429A3A61305}" destId="{18DFBBF8-1970-46DE-A629-061120D31365}" srcOrd="1" destOrd="0" presId="urn:microsoft.com/office/officeart/2005/8/layout/gear1"/>
    <dgm:cxn modelId="{F54D88A1-61B1-48BC-AC94-127161694183}" type="presOf" srcId="{F6F3FFC4-6AEA-4E9E-8225-16E144445351}" destId="{37E1D39A-AFB9-4A7F-B828-EE64A586A00D}" srcOrd="0" destOrd="0" presId="urn:microsoft.com/office/officeart/2005/8/layout/gear1"/>
    <dgm:cxn modelId="{F9AB7B88-C687-407E-8B60-34A841796768}" type="presOf" srcId="{4BB23B10-D18F-4DC7-9BCF-2671DE403D88}" destId="{43545AE9-8B8B-43C8-8EFE-AA9F1EB0E1BA}" srcOrd="0" destOrd="0" presId="urn:microsoft.com/office/officeart/2005/8/layout/gear1"/>
    <dgm:cxn modelId="{4C007964-294F-45E7-BD55-D370EA99C807}" type="presOf" srcId="{AABB5571-59D0-4A3F-B4FA-2429A3A61305}" destId="{65AABD27-20D1-4D91-9ADE-7BED2B60BE9F}" srcOrd="0" destOrd="0" presId="urn:microsoft.com/office/officeart/2005/8/layout/gear1"/>
    <dgm:cxn modelId="{8EDB2EA2-DCE2-490D-8616-F0B5666BAC2B}" type="presOf" srcId="{9360E7F3-5D4C-44F2-8E46-24EDE8D3109E}" destId="{B5F24557-77C7-40D5-8E62-1F8D1E7B942F}" srcOrd="0" destOrd="0" presId="urn:microsoft.com/office/officeart/2005/8/layout/gear1"/>
    <dgm:cxn modelId="{DD05CE7D-86DF-4056-8C89-D2BFFB8B5F52}" type="presOf" srcId="{AABB5571-59D0-4A3F-B4FA-2429A3A61305}" destId="{3C45EE5D-0D60-4D25-BFD8-D2C86F5892C0}" srcOrd="3" destOrd="0" presId="urn:microsoft.com/office/officeart/2005/8/layout/gear1"/>
    <dgm:cxn modelId="{6E493E1C-7D5C-4904-8A39-5A365BC77D3E}" type="presOf" srcId="{19430910-41F3-4889-9297-66B2CAD4C525}" destId="{E06F6464-42DF-497C-BF50-7667EFD0871C}" srcOrd="0" destOrd="0" presId="urn:microsoft.com/office/officeart/2005/8/layout/gear1"/>
    <dgm:cxn modelId="{6CCAC5F3-8D08-4A0F-8822-A1607F611741}" type="presOf" srcId="{B7C0F084-5133-41BC-9BC8-8D9A61F68136}" destId="{A6435982-D379-4466-B7B7-728BF7004DFC}" srcOrd="0" destOrd="0" presId="urn:microsoft.com/office/officeart/2005/8/layout/gear1"/>
    <dgm:cxn modelId="{C2C14688-502B-4D34-9CE8-A954D604A033}" type="presOf" srcId="{E648A8DA-5A42-47EB-8CCB-00007385EA54}" destId="{E6A7985F-B93A-4EDE-BB23-18D5F704C9DD}" srcOrd="1" destOrd="0" presId="urn:microsoft.com/office/officeart/2005/8/layout/gear1"/>
    <dgm:cxn modelId="{806A5326-25BF-4335-85CF-1EF5F6CFB0CA}" type="presParOf" srcId="{37E1D39A-AFB9-4A7F-B828-EE64A586A00D}" destId="{5A5A4572-30DB-409A-8A65-B26DF55FC581}" srcOrd="0" destOrd="0" presId="urn:microsoft.com/office/officeart/2005/8/layout/gear1"/>
    <dgm:cxn modelId="{228ED707-2109-4E74-8DF0-A2C0B5B7CD75}" type="presParOf" srcId="{37E1D39A-AFB9-4A7F-B828-EE64A586A00D}" destId="{E6A7985F-B93A-4EDE-BB23-18D5F704C9DD}" srcOrd="1" destOrd="0" presId="urn:microsoft.com/office/officeart/2005/8/layout/gear1"/>
    <dgm:cxn modelId="{13B817B8-8D9F-4D17-AAAC-F620D7F68078}" type="presParOf" srcId="{37E1D39A-AFB9-4A7F-B828-EE64A586A00D}" destId="{6B2D77A2-5D2F-4FDD-A409-CB4A4EC361BB}" srcOrd="2" destOrd="0" presId="urn:microsoft.com/office/officeart/2005/8/layout/gear1"/>
    <dgm:cxn modelId="{5BC291DB-F2D4-45BA-8BA2-FFA681747A80}" type="presParOf" srcId="{37E1D39A-AFB9-4A7F-B828-EE64A586A00D}" destId="{43545AE9-8B8B-43C8-8EFE-AA9F1EB0E1BA}" srcOrd="3" destOrd="0" presId="urn:microsoft.com/office/officeart/2005/8/layout/gear1"/>
    <dgm:cxn modelId="{2A9E6DA6-89B7-4BE9-B134-396272475F8B}" type="presParOf" srcId="{37E1D39A-AFB9-4A7F-B828-EE64A586A00D}" destId="{510E5300-582A-49F5-8F1B-B54A7471C366}" srcOrd="4" destOrd="0" presId="urn:microsoft.com/office/officeart/2005/8/layout/gear1"/>
    <dgm:cxn modelId="{DEBD1048-10CF-42F5-B4B5-2BAD0A3F25D0}" type="presParOf" srcId="{37E1D39A-AFB9-4A7F-B828-EE64A586A00D}" destId="{6141D903-C13A-41D5-945A-13416E7F7F14}" srcOrd="5" destOrd="0" presId="urn:microsoft.com/office/officeart/2005/8/layout/gear1"/>
    <dgm:cxn modelId="{B1472117-0E56-4C71-A0D8-CECA07A52408}" type="presParOf" srcId="{37E1D39A-AFB9-4A7F-B828-EE64A586A00D}" destId="{65AABD27-20D1-4D91-9ADE-7BED2B60BE9F}" srcOrd="6" destOrd="0" presId="urn:microsoft.com/office/officeart/2005/8/layout/gear1"/>
    <dgm:cxn modelId="{018272BE-FAF3-42AB-AADA-F30F4A203E49}" type="presParOf" srcId="{37E1D39A-AFB9-4A7F-B828-EE64A586A00D}" destId="{18DFBBF8-1970-46DE-A629-061120D31365}" srcOrd="7" destOrd="0" presId="urn:microsoft.com/office/officeart/2005/8/layout/gear1"/>
    <dgm:cxn modelId="{0A6A23AE-752C-4B7B-966F-E88DD1F0F504}" type="presParOf" srcId="{37E1D39A-AFB9-4A7F-B828-EE64A586A00D}" destId="{CA9C6B1B-E161-48EE-937F-8483BB099D8C}" srcOrd="8" destOrd="0" presId="urn:microsoft.com/office/officeart/2005/8/layout/gear1"/>
    <dgm:cxn modelId="{47312A59-40F9-4054-A03A-5AC13D0DCF58}" type="presParOf" srcId="{37E1D39A-AFB9-4A7F-B828-EE64A586A00D}" destId="{3C45EE5D-0D60-4D25-BFD8-D2C86F5892C0}" srcOrd="9" destOrd="0" presId="urn:microsoft.com/office/officeart/2005/8/layout/gear1"/>
    <dgm:cxn modelId="{1E1EF990-F412-4D25-A1A4-19DF3802ABC4}" type="presParOf" srcId="{37E1D39A-AFB9-4A7F-B828-EE64A586A00D}" destId="{B5F24557-77C7-40D5-8E62-1F8D1E7B942F}" srcOrd="10" destOrd="0" presId="urn:microsoft.com/office/officeart/2005/8/layout/gear1"/>
    <dgm:cxn modelId="{D4ADDF9F-A6CB-4453-8EE8-21C5A8FE6486}" type="presParOf" srcId="{37E1D39A-AFB9-4A7F-B828-EE64A586A00D}" destId="{E06F6464-42DF-497C-BF50-7667EFD0871C}" srcOrd="11" destOrd="0" presId="urn:microsoft.com/office/officeart/2005/8/layout/gear1"/>
    <dgm:cxn modelId="{4A19627F-524A-4275-9ED1-293A1080D041}" type="presParOf" srcId="{37E1D39A-AFB9-4A7F-B828-EE64A586A00D}" destId="{A6435982-D379-4466-B7B7-728BF7004DFC}"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F3FFC4-6AEA-4E9E-8225-16E144445351}"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n-US"/>
        </a:p>
      </dgm:t>
    </dgm:pt>
    <dgm:pt modelId="{AABB5571-59D0-4A3F-B4FA-2429A3A61305}">
      <dgm:prSet phldrT="[Text]" custT="1"/>
      <dgm:spPr>
        <a:solidFill>
          <a:schemeClr val="accent3">
            <a:lumMod val="75000"/>
          </a:schemeClr>
        </a:solidFill>
      </dgm:spPr>
      <dgm:t>
        <a:bodyPr/>
        <a:lstStyle/>
        <a:p>
          <a:r>
            <a:rPr lang="lv-LV" sz="1800" b="1" dirty="0" err="1" smtClean="0">
              <a:latin typeface="Times New Roman" pitchFamily="18" charset="0"/>
              <a:cs typeface="Times New Roman" pitchFamily="18" charset="0"/>
            </a:rPr>
            <a:t>Healthy</a:t>
          </a:r>
          <a:r>
            <a:rPr lang="lv-LV" sz="1800" b="1" dirty="0" smtClean="0">
              <a:latin typeface="Times New Roman" pitchFamily="18" charset="0"/>
              <a:cs typeface="Times New Roman" pitchFamily="18" charset="0"/>
            </a:rPr>
            <a:t> </a:t>
          </a:r>
          <a:r>
            <a:rPr lang="lv-LV" sz="1800" b="1" dirty="0" err="1" smtClean="0">
              <a:latin typeface="Times New Roman" pitchFamily="18" charset="0"/>
              <a:cs typeface="Times New Roman" pitchFamily="18" charset="0"/>
            </a:rPr>
            <a:t>Schools</a:t>
          </a:r>
          <a:r>
            <a:rPr lang="lv-LV" sz="1800" b="1" dirty="0" smtClean="0">
              <a:latin typeface="Times New Roman" pitchFamily="18" charset="0"/>
              <a:cs typeface="Times New Roman" pitchFamily="18" charset="0"/>
            </a:rPr>
            <a:t> </a:t>
          </a:r>
          <a:r>
            <a:rPr lang="lv-LV" sz="1800" b="1" dirty="0" err="1" smtClean="0">
              <a:latin typeface="Times New Roman" pitchFamily="18" charset="0"/>
              <a:cs typeface="Times New Roman" pitchFamily="18" charset="0"/>
            </a:rPr>
            <a:t>Network</a:t>
          </a:r>
          <a:endParaRPr lang="lv-LV" sz="1800" b="1" dirty="0">
            <a:latin typeface="Times New Roman" pitchFamily="18" charset="0"/>
            <a:cs typeface="Times New Roman" pitchFamily="18" charset="0"/>
          </a:endParaRPr>
        </a:p>
      </dgm:t>
    </dgm:pt>
    <dgm:pt modelId="{B7C0F084-5133-41BC-9BC8-8D9A61F68136}" type="sibTrans" cxnId="{9A459D88-7CF2-4DC2-A866-40E94265A4CB}">
      <dgm:prSet/>
      <dgm:spPr/>
      <dgm:t>
        <a:bodyPr/>
        <a:lstStyle/>
        <a:p>
          <a:endParaRPr lang="lv-LV" b="1" dirty="0"/>
        </a:p>
      </dgm:t>
    </dgm:pt>
    <dgm:pt modelId="{C5A5D1F6-733A-4C36-92AA-EFBC1B71B9A0}" type="parTrans" cxnId="{9A459D88-7CF2-4DC2-A866-40E94265A4CB}">
      <dgm:prSet/>
      <dgm:spPr/>
      <dgm:t>
        <a:bodyPr/>
        <a:lstStyle/>
        <a:p>
          <a:endParaRPr lang="lv-LV" b="1"/>
        </a:p>
      </dgm:t>
    </dgm:pt>
    <dgm:pt modelId="{37E1D39A-AFB9-4A7F-B828-EE64A586A00D}" type="pres">
      <dgm:prSet presAssocID="{F6F3FFC4-6AEA-4E9E-8225-16E144445351}" presName="composite" presStyleCnt="0">
        <dgm:presLayoutVars>
          <dgm:chMax val="3"/>
          <dgm:animLvl val="lvl"/>
          <dgm:resizeHandles val="exact"/>
        </dgm:presLayoutVars>
      </dgm:prSet>
      <dgm:spPr/>
      <dgm:t>
        <a:bodyPr/>
        <a:lstStyle/>
        <a:p>
          <a:endParaRPr lang="en-US"/>
        </a:p>
      </dgm:t>
    </dgm:pt>
    <dgm:pt modelId="{CB653F7D-C4D7-432A-86E9-64B805CB24CD}" type="pres">
      <dgm:prSet presAssocID="{AABB5571-59D0-4A3F-B4FA-2429A3A61305}" presName="gear1" presStyleLbl="node1" presStyleIdx="0" presStyleCnt="1" custScaleX="140260" custScaleY="98701" custLinFactNeighborX="34317" custLinFactNeighborY="-29900">
        <dgm:presLayoutVars>
          <dgm:chMax val="1"/>
          <dgm:bulletEnabled val="1"/>
        </dgm:presLayoutVars>
      </dgm:prSet>
      <dgm:spPr/>
      <dgm:t>
        <a:bodyPr/>
        <a:lstStyle/>
        <a:p>
          <a:endParaRPr lang="lv-LV"/>
        </a:p>
      </dgm:t>
    </dgm:pt>
    <dgm:pt modelId="{0016D35F-F657-4DB7-963E-5E7F7E235992}" type="pres">
      <dgm:prSet presAssocID="{AABB5571-59D0-4A3F-B4FA-2429A3A61305}" presName="gear1srcNode" presStyleLbl="node1" presStyleIdx="0" presStyleCnt="1"/>
      <dgm:spPr/>
      <dgm:t>
        <a:bodyPr/>
        <a:lstStyle/>
        <a:p>
          <a:endParaRPr lang="lv-LV"/>
        </a:p>
      </dgm:t>
    </dgm:pt>
    <dgm:pt modelId="{5E191A55-2E9E-41A7-A757-C2CEAF558774}" type="pres">
      <dgm:prSet presAssocID="{AABB5571-59D0-4A3F-B4FA-2429A3A61305}" presName="gear1dstNode" presStyleLbl="node1" presStyleIdx="0" presStyleCnt="1"/>
      <dgm:spPr/>
      <dgm:t>
        <a:bodyPr/>
        <a:lstStyle/>
        <a:p>
          <a:endParaRPr lang="lv-LV"/>
        </a:p>
      </dgm:t>
    </dgm:pt>
    <dgm:pt modelId="{BC647DF9-EC37-470B-B1C3-843FF3F0A568}" type="pres">
      <dgm:prSet presAssocID="{B7C0F084-5133-41BC-9BC8-8D9A61F68136}" presName="connector1" presStyleLbl="sibTrans2D1" presStyleIdx="0" presStyleCnt="1" custScaleX="151396" custScaleY="129066" custLinFactNeighborX="27017" custLinFactNeighborY="-14672"/>
      <dgm:spPr/>
      <dgm:t>
        <a:bodyPr/>
        <a:lstStyle/>
        <a:p>
          <a:endParaRPr lang="lv-LV"/>
        </a:p>
      </dgm:t>
    </dgm:pt>
  </dgm:ptLst>
  <dgm:cxnLst>
    <dgm:cxn modelId="{4C4436A5-4696-4AC9-9BF7-F94E0898F2B4}" type="presOf" srcId="{AABB5571-59D0-4A3F-B4FA-2429A3A61305}" destId="{5E191A55-2E9E-41A7-A757-C2CEAF558774}" srcOrd="2" destOrd="0" presId="urn:microsoft.com/office/officeart/2005/8/layout/gear1"/>
    <dgm:cxn modelId="{9A459D88-7CF2-4DC2-A866-40E94265A4CB}" srcId="{F6F3FFC4-6AEA-4E9E-8225-16E144445351}" destId="{AABB5571-59D0-4A3F-B4FA-2429A3A61305}" srcOrd="0" destOrd="0" parTransId="{C5A5D1F6-733A-4C36-92AA-EFBC1B71B9A0}" sibTransId="{B7C0F084-5133-41BC-9BC8-8D9A61F68136}"/>
    <dgm:cxn modelId="{71DCA3AF-5533-4A77-8F88-5F36088F7AB9}" type="presOf" srcId="{AABB5571-59D0-4A3F-B4FA-2429A3A61305}" destId="{CB653F7D-C4D7-432A-86E9-64B805CB24CD}" srcOrd="0" destOrd="0" presId="urn:microsoft.com/office/officeart/2005/8/layout/gear1"/>
    <dgm:cxn modelId="{5B2EE121-DC11-42FD-A570-D321E8D8EFA0}" type="presOf" srcId="{AABB5571-59D0-4A3F-B4FA-2429A3A61305}" destId="{0016D35F-F657-4DB7-963E-5E7F7E235992}" srcOrd="1" destOrd="0" presId="urn:microsoft.com/office/officeart/2005/8/layout/gear1"/>
    <dgm:cxn modelId="{6CB48ECE-52A7-4FE0-9E39-148F8DA559BD}" type="presOf" srcId="{F6F3FFC4-6AEA-4E9E-8225-16E144445351}" destId="{37E1D39A-AFB9-4A7F-B828-EE64A586A00D}" srcOrd="0" destOrd="0" presId="urn:microsoft.com/office/officeart/2005/8/layout/gear1"/>
    <dgm:cxn modelId="{295C6F08-28AF-4AE4-9406-4044DA4C4F30}" type="presOf" srcId="{B7C0F084-5133-41BC-9BC8-8D9A61F68136}" destId="{BC647DF9-EC37-470B-B1C3-843FF3F0A568}" srcOrd="0" destOrd="0" presId="urn:microsoft.com/office/officeart/2005/8/layout/gear1"/>
    <dgm:cxn modelId="{11C9E6CA-ACF1-4D60-8894-69DB02EA4FA2}" type="presParOf" srcId="{37E1D39A-AFB9-4A7F-B828-EE64A586A00D}" destId="{CB653F7D-C4D7-432A-86E9-64B805CB24CD}" srcOrd="0" destOrd="0" presId="urn:microsoft.com/office/officeart/2005/8/layout/gear1"/>
    <dgm:cxn modelId="{0560437A-3C9B-4037-AED3-29848C59AA69}" type="presParOf" srcId="{37E1D39A-AFB9-4A7F-B828-EE64A586A00D}" destId="{0016D35F-F657-4DB7-963E-5E7F7E235992}" srcOrd="1" destOrd="0" presId="urn:microsoft.com/office/officeart/2005/8/layout/gear1"/>
    <dgm:cxn modelId="{2CA53A10-C058-4E48-B347-1C533E752002}" type="presParOf" srcId="{37E1D39A-AFB9-4A7F-B828-EE64A586A00D}" destId="{5E191A55-2E9E-41A7-A757-C2CEAF558774}" srcOrd="2" destOrd="0" presId="urn:microsoft.com/office/officeart/2005/8/layout/gear1"/>
    <dgm:cxn modelId="{41E9F67A-F78B-4BAD-952F-866B34352C45}" type="presParOf" srcId="{37E1D39A-AFB9-4A7F-B828-EE64A586A00D}" destId="{BC647DF9-EC37-470B-B1C3-843FF3F0A568}" srcOrd="3" destOrd="0" presId="urn:microsoft.com/office/officeart/2005/8/layout/gear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CC362E-38A5-4B49-AC9A-BCE4F6FBADF5}"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68E88176-FC97-4E3F-BD2C-6FF1C095EB06}">
      <dgm:prSet phldrT="[Text]" custT="1"/>
      <dgm:spPr>
        <a:solidFill>
          <a:srgbClr val="00B050">
            <a:alpha val="50000"/>
          </a:srgbClr>
        </a:solidFill>
      </dgm:spPr>
      <dgm:t>
        <a:bodyPr/>
        <a:lstStyle/>
        <a:p>
          <a:r>
            <a:rPr lang="lv-LV" sz="2800" b="1" dirty="0" err="1" smtClean="0">
              <a:latin typeface="Times New Roman" pitchFamily="18" charset="0"/>
              <a:cs typeface="Times New Roman" pitchFamily="18" charset="0"/>
            </a:rPr>
            <a:t>Health</a:t>
          </a:r>
          <a:endParaRPr lang="en-US" sz="2800" b="1" dirty="0">
            <a:latin typeface="Times New Roman" pitchFamily="18" charset="0"/>
            <a:cs typeface="Times New Roman" pitchFamily="18" charset="0"/>
          </a:endParaRPr>
        </a:p>
      </dgm:t>
    </dgm:pt>
    <dgm:pt modelId="{DDD006EC-0B51-48B4-A267-6CD1FB3C5400}" type="parTrans" cxnId="{37BD429D-5A41-4B8B-A01B-B0D2C6790995}">
      <dgm:prSet/>
      <dgm:spPr/>
      <dgm:t>
        <a:bodyPr/>
        <a:lstStyle/>
        <a:p>
          <a:endParaRPr lang="en-US" sz="2000"/>
        </a:p>
      </dgm:t>
    </dgm:pt>
    <dgm:pt modelId="{A20BFA28-F1D1-448E-A921-F454B3FF60BD}" type="sibTrans" cxnId="{37BD429D-5A41-4B8B-A01B-B0D2C6790995}">
      <dgm:prSet/>
      <dgm:spPr/>
      <dgm:t>
        <a:bodyPr/>
        <a:lstStyle/>
        <a:p>
          <a:endParaRPr lang="en-US" sz="2000"/>
        </a:p>
      </dgm:t>
    </dgm:pt>
    <dgm:pt modelId="{6DA74449-6A15-4B70-B521-E9470945AFFE}">
      <dgm:prSet phldrT="[Text]" custT="1"/>
      <dgm:spPr>
        <a:solidFill>
          <a:srgbClr val="FFFF00">
            <a:alpha val="50000"/>
          </a:srgbClr>
        </a:solidFill>
      </dgm:spPr>
      <dgm:t>
        <a:bodyPr/>
        <a:lstStyle/>
        <a:p>
          <a:r>
            <a:rPr lang="lv-LV" sz="2000" dirty="0" err="1" smtClean="0">
              <a:latin typeface="Times New Roman" pitchFamily="18" charset="0"/>
              <a:cs typeface="Times New Roman" pitchFamily="18" charset="0"/>
            </a:rPr>
            <a:t>Finances</a:t>
          </a:r>
          <a:endParaRPr lang="en-US" sz="2000" dirty="0"/>
        </a:p>
      </dgm:t>
    </dgm:pt>
    <dgm:pt modelId="{377F4245-BEA4-4D25-8110-C319C5FAC370}" type="parTrans" cxnId="{A25C039D-409B-48E8-BE56-3AD0D66EFB00}">
      <dgm:prSet/>
      <dgm:spPr/>
      <dgm:t>
        <a:bodyPr/>
        <a:lstStyle/>
        <a:p>
          <a:endParaRPr lang="en-US" sz="2000"/>
        </a:p>
      </dgm:t>
    </dgm:pt>
    <dgm:pt modelId="{39170B7B-E234-41AB-8928-23F11BAEA86C}" type="sibTrans" cxnId="{A25C039D-409B-48E8-BE56-3AD0D66EFB00}">
      <dgm:prSet/>
      <dgm:spPr/>
      <dgm:t>
        <a:bodyPr/>
        <a:lstStyle/>
        <a:p>
          <a:endParaRPr lang="en-US" sz="2000"/>
        </a:p>
      </dgm:t>
    </dgm:pt>
    <dgm:pt modelId="{11B95B51-8C4E-42BB-81FC-05570BAA30DA}">
      <dgm:prSet phldrT="[Text]" custT="1"/>
      <dgm:spPr>
        <a:solidFill>
          <a:srgbClr val="00ADEA">
            <a:alpha val="49804"/>
          </a:srgbClr>
        </a:solidFill>
      </dgm:spPr>
      <dgm:t>
        <a:bodyPr/>
        <a:lstStyle/>
        <a:p>
          <a:r>
            <a:rPr lang="lv-LV" sz="2000" dirty="0" err="1" smtClean="0">
              <a:latin typeface="Times New Roman" pitchFamily="18" charset="0"/>
              <a:cs typeface="Times New Roman" pitchFamily="18" charset="0"/>
            </a:rPr>
            <a:t>Education</a:t>
          </a:r>
          <a:r>
            <a:rPr lang="lv-LV"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dgm:t>
    </dgm:pt>
    <dgm:pt modelId="{FDED9BEE-E303-4606-B502-D64897D62919}" type="parTrans" cxnId="{1665EFB8-0BCB-4E93-B553-DC122336F3ED}">
      <dgm:prSet/>
      <dgm:spPr/>
      <dgm:t>
        <a:bodyPr/>
        <a:lstStyle/>
        <a:p>
          <a:endParaRPr lang="en-US" sz="2000"/>
        </a:p>
      </dgm:t>
    </dgm:pt>
    <dgm:pt modelId="{D64785D4-09B4-430A-990F-C87CF8C24669}" type="sibTrans" cxnId="{1665EFB8-0BCB-4E93-B553-DC122336F3ED}">
      <dgm:prSet/>
      <dgm:spPr/>
      <dgm:t>
        <a:bodyPr/>
        <a:lstStyle/>
        <a:p>
          <a:endParaRPr lang="en-US" sz="2000"/>
        </a:p>
      </dgm:t>
    </dgm:pt>
    <dgm:pt modelId="{60464A6B-4C19-4071-B4DB-7DA48C658669}">
      <dgm:prSet phldrT="[Text]" custT="1"/>
      <dgm:spPr>
        <a:solidFill>
          <a:srgbClr val="0070C0">
            <a:alpha val="50000"/>
          </a:srgbClr>
        </a:solidFill>
      </dgm:spPr>
      <dgm:t>
        <a:bodyPr/>
        <a:lstStyle/>
        <a:p>
          <a:r>
            <a:rPr lang="lv-LV" sz="2000" dirty="0" err="1" smtClean="0">
              <a:latin typeface="Times New Roman" pitchFamily="18" charset="0"/>
              <a:cs typeface="Times New Roman" pitchFamily="18" charset="0"/>
            </a:rPr>
            <a:t>Food</a:t>
          </a:r>
          <a:r>
            <a:rPr lang="lv-LV"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dgm:t>
    </dgm:pt>
    <dgm:pt modelId="{52CC1734-6D7D-4E6F-AA60-E42C8E7EBAD7}" type="parTrans" cxnId="{08D84357-11C4-47C5-9A49-53FB902DE4BE}">
      <dgm:prSet/>
      <dgm:spPr/>
      <dgm:t>
        <a:bodyPr/>
        <a:lstStyle/>
        <a:p>
          <a:endParaRPr lang="en-US" sz="2000"/>
        </a:p>
      </dgm:t>
    </dgm:pt>
    <dgm:pt modelId="{508D08BB-7596-46F9-A0F4-FFD9665DEB0D}" type="sibTrans" cxnId="{08D84357-11C4-47C5-9A49-53FB902DE4BE}">
      <dgm:prSet/>
      <dgm:spPr/>
      <dgm:t>
        <a:bodyPr/>
        <a:lstStyle/>
        <a:p>
          <a:endParaRPr lang="en-US" sz="2000"/>
        </a:p>
      </dgm:t>
    </dgm:pt>
    <dgm:pt modelId="{AC5B5899-FC02-481F-815F-57D795B887FA}">
      <dgm:prSet phldrT="[Text]" custT="1"/>
      <dgm:spPr>
        <a:solidFill>
          <a:srgbClr val="CC0066">
            <a:alpha val="49804"/>
          </a:srgbClr>
        </a:solidFill>
      </dgm:spPr>
      <dgm:t>
        <a:bodyPr/>
        <a:lstStyle/>
        <a:p>
          <a:r>
            <a:rPr lang="lv-LV" sz="2000" dirty="0" err="1" smtClean="0">
              <a:latin typeface="Times New Roman" pitchFamily="18" charset="0"/>
              <a:cs typeface="Times New Roman" pitchFamily="18" charset="0"/>
            </a:rPr>
            <a:t>Environment</a:t>
          </a:r>
          <a:r>
            <a:rPr lang="lv-LV"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dgm:t>
    </dgm:pt>
    <dgm:pt modelId="{A5CAD1F5-BFDB-445C-92D8-E0BC8F583125}" type="parTrans" cxnId="{45B5611B-6CA1-4BA3-87C5-1C52BCF93C9F}">
      <dgm:prSet/>
      <dgm:spPr/>
      <dgm:t>
        <a:bodyPr/>
        <a:lstStyle/>
        <a:p>
          <a:endParaRPr lang="en-US" sz="2000"/>
        </a:p>
      </dgm:t>
    </dgm:pt>
    <dgm:pt modelId="{3EC63349-D200-4918-9692-58CC5947EB68}" type="sibTrans" cxnId="{45B5611B-6CA1-4BA3-87C5-1C52BCF93C9F}">
      <dgm:prSet/>
      <dgm:spPr/>
      <dgm:t>
        <a:bodyPr/>
        <a:lstStyle/>
        <a:p>
          <a:endParaRPr lang="en-US" sz="2000"/>
        </a:p>
      </dgm:t>
    </dgm:pt>
    <dgm:pt modelId="{E8BB0822-7EFD-4EE7-AB07-95FA59D4105D}">
      <dgm:prSet custT="1"/>
      <dgm:spPr>
        <a:solidFill>
          <a:srgbClr val="7030A0">
            <a:alpha val="50000"/>
          </a:srgbClr>
        </a:solidFill>
      </dgm:spPr>
      <dgm:t>
        <a:bodyPr/>
        <a:lstStyle/>
        <a:p>
          <a:r>
            <a:rPr lang="lv-LV" sz="2000" dirty="0" err="1" smtClean="0">
              <a:latin typeface="Times New Roman" pitchFamily="18" charset="0"/>
              <a:cs typeface="Times New Roman" pitchFamily="18" charset="0"/>
            </a:rPr>
            <a:t>Culture</a:t>
          </a:r>
          <a:r>
            <a:rPr lang="lv-LV"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dgm:t>
    </dgm:pt>
    <dgm:pt modelId="{59AAEFE1-64D7-407E-9DEC-8BB145F66193}" type="parTrans" cxnId="{F814DA33-94DF-441C-A122-4FE8F34643C3}">
      <dgm:prSet/>
      <dgm:spPr/>
      <dgm:t>
        <a:bodyPr/>
        <a:lstStyle/>
        <a:p>
          <a:endParaRPr lang="en-US" sz="2000"/>
        </a:p>
      </dgm:t>
    </dgm:pt>
    <dgm:pt modelId="{EB98D45E-FEFC-464D-AC5E-343F70A638E9}" type="sibTrans" cxnId="{F814DA33-94DF-441C-A122-4FE8F34643C3}">
      <dgm:prSet/>
      <dgm:spPr/>
      <dgm:t>
        <a:bodyPr/>
        <a:lstStyle/>
        <a:p>
          <a:endParaRPr lang="en-US" sz="2000"/>
        </a:p>
      </dgm:t>
    </dgm:pt>
    <dgm:pt modelId="{A0497A95-2595-4154-9989-55AA546A982E}">
      <dgm:prSet custT="1"/>
      <dgm:spPr>
        <a:solidFill>
          <a:srgbClr val="FF0000">
            <a:alpha val="50000"/>
          </a:srgbClr>
        </a:solidFill>
      </dgm:spPr>
      <dgm:t>
        <a:bodyPr/>
        <a:lstStyle/>
        <a:p>
          <a:r>
            <a:rPr lang="lv-LV" sz="2000" dirty="0" err="1" smtClean="0">
              <a:latin typeface="Times New Roman" pitchFamily="18" charset="0"/>
              <a:cs typeface="Times New Roman" pitchFamily="18" charset="0"/>
            </a:rPr>
            <a:t>Transport</a:t>
          </a:r>
          <a:r>
            <a:rPr lang="lv-LV" sz="2000" dirty="0" smtClean="0"/>
            <a:t> </a:t>
          </a:r>
          <a:endParaRPr lang="en-US" sz="2000" dirty="0"/>
        </a:p>
      </dgm:t>
    </dgm:pt>
    <dgm:pt modelId="{E4275060-09DA-4711-A326-D632261ED20A}" type="parTrans" cxnId="{49D19D45-FA51-4A24-970C-09A372EDC497}">
      <dgm:prSet/>
      <dgm:spPr/>
      <dgm:t>
        <a:bodyPr/>
        <a:lstStyle/>
        <a:p>
          <a:endParaRPr lang="en-US" sz="2000"/>
        </a:p>
      </dgm:t>
    </dgm:pt>
    <dgm:pt modelId="{2E48A243-BD90-4988-B5B0-196042A03237}" type="sibTrans" cxnId="{49D19D45-FA51-4A24-970C-09A372EDC497}">
      <dgm:prSet/>
      <dgm:spPr/>
      <dgm:t>
        <a:bodyPr/>
        <a:lstStyle/>
        <a:p>
          <a:endParaRPr lang="en-US" sz="2000"/>
        </a:p>
      </dgm:t>
    </dgm:pt>
    <dgm:pt modelId="{8AD1DB6C-42FF-4CF2-B52E-60EDA278191C}">
      <dgm:prSet custT="1"/>
      <dgm:spPr>
        <a:solidFill>
          <a:srgbClr val="FF9900">
            <a:alpha val="49804"/>
          </a:srgbClr>
        </a:solidFill>
      </dgm:spPr>
      <dgm:t>
        <a:bodyPr/>
        <a:lstStyle/>
        <a:p>
          <a:r>
            <a:rPr lang="lv-LV" sz="2000" dirty="0" err="1" smtClean="0">
              <a:latin typeface="Times New Roman" pitchFamily="18" charset="0"/>
              <a:cs typeface="Times New Roman" pitchFamily="18" charset="0"/>
            </a:rPr>
            <a:t>Safety</a:t>
          </a:r>
          <a:endParaRPr lang="en-US" sz="2000" dirty="0">
            <a:latin typeface="Times New Roman" pitchFamily="18" charset="0"/>
            <a:cs typeface="Times New Roman" pitchFamily="18" charset="0"/>
          </a:endParaRPr>
        </a:p>
      </dgm:t>
    </dgm:pt>
    <dgm:pt modelId="{C1535664-406D-444D-B1B5-F611F5C82265}" type="parTrans" cxnId="{785473E4-3563-440B-B62D-85DB15820C7D}">
      <dgm:prSet/>
      <dgm:spPr/>
      <dgm:t>
        <a:bodyPr/>
        <a:lstStyle/>
        <a:p>
          <a:endParaRPr lang="en-US" sz="2000"/>
        </a:p>
      </dgm:t>
    </dgm:pt>
    <dgm:pt modelId="{F2C03B4D-1240-45D0-9F50-A8E244B36A61}" type="sibTrans" cxnId="{785473E4-3563-440B-B62D-85DB15820C7D}">
      <dgm:prSet/>
      <dgm:spPr/>
      <dgm:t>
        <a:bodyPr/>
        <a:lstStyle/>
        <a:p>
          <a:endParaRPr lang="en-US" sz="2000"/>
        </a:p>
      </dgm:t>
    </dgm:pt>
    <dgm:pt modelId="{ED632A45-1E50-4F9E-A6CF-CE4AD1E4B766}" type="pres">
      <dgm:prSet presAssocID="{C1CC362E-38A5-4B49-AC9A-BCE4F6FBADF5}" presName="composite" presStyleCnt="0">
        <dgm:presLayoutVars>
          <dgm:chMax val="1"/>
          <dgm:dir/>
          <dgm:resizeHandles val="exact"/>
        </dgm:presLayoutVars>
      </dgm:prSet>
      <dgm:spPr/>
      <dgm:t>
        <a:bodyPr/>
        <a:lstStyle/>
        <a:p>
          <a:endParaRPr lang="en-US"/>
        </a:p>
      </dgm:t>
    </dgm:pt>
    <dgm:pt modelId="{F11CCACB-A7A0-40E8-847C-61F4658F9ABA}" type="pres">
      <dgm:prSet presAssocID="{C1CC362E-38A5-4B49-AC9A-BCE4F6FBADF5}" presName="radial" presStyleCnt="0">
        <dgm:presLayoutVars>
          <dgm:animLvl val="ctr"/>
        </dgm:presLayoutVars>
      </dgm:prSet>
      <dgm:spPr/>
    </dgm:pt>
    <dgm:pt modelId="{E0A986D4-D588-402C-A79F-51BE63A4092D}" type="pres">
      <dgm:prSet presAssocID="{68E88176-FC97-4E3F-BD2C-6FF1C095EB06}" presName="centerShape" presStyleLbl="vennNode1" presStyleIdx="0" presStyleCnt="8"/>
      <dgm:spPr/>
      <dgm:t>
        <a:bodyPr/>
        <a:lstStyle/>
        <a:p>
          <a:endParaRPr lang="en-US"/>
        </a:p>
      </dgm:t>
    </dgm:pt>
    <dgm:pt modelId="{5C7F9C62-B571-4074-800F-5777C8931E5F}" type="pres">
      <dgm:prSet presAssocID="{6DA74449-6A15-4B70-B521-E9470945AFFE}" presName="node" presStyleLbl="vennNode1" presStyleIdx="1" presStyleCnt="8" custScaleX="160176" custScaleY="110093" custRadScaleRad="97572" custRadScaleInc="6420">
        <dgm:presLayoutVars>
          <dgm:bulletEnabled val="1"/>
        </dgm:presLayoutVars>
      </dgm:prSet>
      <dgm:spPr/>
      <dgm:t>
        <a:bodyPr/>
        <a:lstStyle/>
        <a:p>
          <a:endParaRPr lang="en-US"/>
        </a:p>
      </dgm:t>
    </dgm:pt>
    <dgm:pt modelId="{98EB6FC0-5A1C-4DEA-99A4-8715677FA24C}" type="pres">
      <dgm:prSet presAssocID="{11B95B51-8C4E-42BB-81FC-05570BAA30DA}" presName="node" presStyleLbl="vennNode1" presStyleIdx="2" presStyleCnt="8" custScaleX="163103" custScaleY="113074">
        <dgm:presLayoutVars>
          <dgm:bulletEnabled val="1"/>
        </dgm:presLayoutVars>
      </dgm:prSet>
      <dgm:spPr/>
      <dgm:t>
        <a:bodyPr/>
        <a:lstStyle/>
        <a:p>
          <a:endParaRPr lang="en-US"/>
        </a:p>
      </dgm:t>
    </dgm:pt>
    <dgm:pt modelId="{26340809-CEA8-4249-9767-559E06C01AEC}" type="pres">
      <dgm:prSet presAssocID="{E8BB0822-7EFD-4EE7-AB07-95FA59D4105D}" presName="node" presStyleLbl="vennNode1" presStyleIdx="3" presStyleCnt="8" custScaleX="156384" custScaleY="114769">
        <dgm:presLayoutVars>
          <dgm:bulletEnabled val="1"/>
        </dgm:presLayoutVars>
      </dgm:prSet>
      <dgm:spPr/>
      <dgm:t>
        <a:bodyPr/>
        <a:lstStyle/>
        <a:p>
          <a:endParaRPr lang="en-US"/>
        </a:p>
      </dgm:t>
    </dgm:pt>
    <dgm:pt modelId="{A4559009-D954-49C9-B46D-48B09416D0D3}" type="pres">
      <dgm:prSet presAssocID="{8AD1DB6C-42FF-4CF2-B52E-60EDA278191C}" presName="node" presStyleLbl="vennNode1" presStyleIdx="4" presStyleCnt="8" custScaleX="157291" custScaleY="116592" custRadScaleRad="98861" custRadScaleInc="159">
        <dgm:presLayoutVars>
          <dgm:bulletEnabled val="1"/>
        </dgm:presLayoutVars>
      </dgm:prSet>
      <dgm:spPr/>
      <dgm:t>
        <a:bodyPr/>
        <a:lstStyle/>
        <a:p>
          <a:endParaRPr lang="en-US"/>
        </a:p>
      </dgm:t>
    </dgm:pt>
    <dgm:pt modelId="{2DD9DDF1-6FA8-4B4B-9CF5-01B63A3CDF09}" type="pres">
      <dgm:prSet presAssocID="{60464A6B-4C19-4071-B4DB-7DA48C658669}" presName="node" presStyleLbl="vennNode1" presStyleIdx="5" presStyleCnt="8" custScaleX="144920" custScaleY="112345" custRadScaleRad="100874" custRadScaleInc="-2080">
        <dgm:presLayoutVars>
          <dgm:bulletEnabled val="1"/>
        </dgm:presLayoutVars>
      </dgm:prSet>
      <dgm:spPr/>
      <dgm:t>
        <a:bodyPr/>
        <a:lstStyle/>
        <a:p>
          <a:endParaRPr lang="en-US"/>
        </a:p>
      </dgm:t>
    </dgm:pt>
    <dgm:pt modelId="{5E35B4D6-55B9-49AC-84B3-2664612D2BEE}" type="pres">
      <dgm:prSet presAssocID="{AC5B5899-FC02-481F-815F-57D795B887FA}" presName="node" presStyleLbl="vennNode1" presStyleIdx="6" presStyleCnt="8" custScaleX="160069" custScaleY="134039">
        <dgm:presLayoutVars>
          <dgm:bulletEnabled val="1"/>
        </dgm:presLayoutVars>
      </dgm:prSet>
      <dgm:spPr/>
      <dgm:t>
        <a:bodyPr/>
        <a:lstStyle/>
        <a:p>
          <a:endParaRPr lang="en-US"/>
        </a:p>
      </dgm:t>
    </dgm:pt>
    <dgm:pt modelId="{AE997E87-D380-43B1-8FB7-1E3297EDEA25}" type="pres">
      <dgm:prSet presAssocID="{A0497A95-2595-4154-9989-55AA546A982E}" presName="node" presStyleLbl="vennNode1" presStyleIdx="7" presStyleCnt="8" custScaleX="159800" custScaleY="128540">
        <dgm:presLayoutVars>
          <dgm:bulletEnabled val="1"/>
        </dgm:presLayoutVars>
      </dgm:prSet>
      <dgm:spPr/>
      <dgm:t>
        <a:bodyPr/>
        <a:lstStyle/>
        <a:p>
          <a:endParaRPr lang="en-US"/>
        </a:p>
      </dgm:t>
    </dgm:pt>
  </dgm:ptLst>
  <dgm:cxnLst>
    <dgm:cxn modelId="{EEF1F9BD-3428-4846-B675-A7E73AAD49BB}" type="presOf" srcId="{A0497A95-2595-4154-9989-55AA546A982E}" destId="{AE997E87-D380-43B1-8FB7-1E3297EDEA25}" srcOrd="0" destOrd="0" presId="urn:microsoft.com/office/officeart/2005/8/layout/radial3"/>
    <dgm:cxn modelId="{4B16D76E-C83B-4C8A-9A4F-7F1FC0D39318}" type="presOf" srcId="{AC5B5899-FC02-481F-815F-57D795B887FA}" destId="{5E35B4D6-55B9-49AC-84B3-2664612D2BEE}" srcOrd="0" destOrd="0" presId="urn:microsoft.com/office/officeart/2005/8/layout/radial3"/>
    <dgm:cxn modelId="{D427BB19-BD10-4E24-A57D-7ACC260669E7}" type="presOf" srcId="{6DA74449-6A15-4B70-B521-E9470945AFFE}" destId="{5C7F9C62-B571-4074-800F-5777C8931E5F}" srcOrd="0" destOrd="0" presId="urn:microsoft.com/office/officeart/2005/8/layout/radial3"/>
    <dgm:cxn modelId="{A25C039D-409B-48E8-BE56-3AD0D66EFB00}" srcId="{68E88176-FC97-4E3F-BD2C-6FF1C095EB06}" destId="{6DA74449-6A15-4B70-B521-E9470945AFFE}" srcOrd="0" destOrd="0" parTransId="{377F4245-BEA4-4D25-8110-C319C5FAC370}" sibTransId="{39170B7B-E234-41AB-8928-23F11BAEA86C}"/>
    <dgm:cxn modelId="{49D19D45-FA51-4A24-970C-09A372EDC497}" srcId="{68E88176-FC97-4E3F-BD2C-6FF1C095EB06}" destId="{A0497A95-2595-4154-9989-55AA546A982E}" srcOrd="6" destOrd="0" parTransId="{E4275060-09DA-4711-A326-D632261ED20A}" sibTransId="{2E48A243-BD90-4988-B5B0-196042A03237}"/>
    <dgm:cxn modelId="{DCE0E933-EF91-42C9-84E6-A4D48EEA29FB}" type="presOf" srcId="{68E88176-FC97-4E3F-BD2C-6FF1C095EB06}" destId="{E0A986D4-D588-402C-A79F-51BE63A4092D}" srcOrd="0" destOrd="0" presId="urn:microsoft.com/office/officeart/2005/8/layout/radial3"/>
    <dgm:cxn modelId="{785473E4-3563-440B-B62D-85DB15820C7D}" srcId="{68E88176-FC97-4E3F-BD2C-6FF1C095EB06}" destId="{8AD1DB6C-42FF-4CF2-B52E-60EDA278191C}" srcOrd="3" destOrd="0" parTransId="{C1535664-406D-444D-B1B5-F611F5C82265}" sibTransId="{F2C03B4D-1240-45D0-9F50-A8E244B36A61}"/>
    <dgm:cxn modelId="{37BD429D-5A41-4B8B-A01B-B0D2C6790995}" srcId="{C1CC362E-38A5-4B49-AC9A-BCE4F6FBADF5}" destId="{68E88176-FC97-4E3F-BD2C-6FF1C095EB06}" srcOrd="0" destOrd="0" parTransId="{DDD006EC-0B51-48B4-A267-6CD1FB3C5400}" sibTransId="{A20BFA28-F1D1-448E-A921-F454B3FF60BD}"/>
    <dgm:cxn modelId="{08D84357-11C4-47C5-9A49-53FB902DE4BE}" srcId="{68E88176-FC97-4E3F-BD2C-6FF1C095EB06}" destId="{60464A6B-4C19-4071-B4DB-7DA48C658669}" srcOrd="4" destOrd="0" parTransId="{52CC1734-6D7D-4E6F-AA60-E42C8E7EBAD7}" sibTransId="{508D08BB-7596-46F9-A0F4-FFD9665DEB0D}"/>
    <dgm:cxn modelId="{3F7C528C-D8AE-4D3D-81CC-81592CD3269E}" type="presOf" srcId="{C1CC362E-38A5-4B49-AC9A-BCE4F6FBADF5}" destId="{ED632A45-1E50-4F9E-A6CF-CE4AD1E4B766}" srcOrd="0" destOrd="0" presId="urn:microsoft.com/office/officeart/2005/8/layout/radial3"/>
    <dgm:cxn modelId="{8A932672-E89B-4DE6-867D-59918927D358}" type="presOf" srcId="{E8BB0822-7EFD-4EE7-AB07-95FA59D4105D}" destId="{26340809-CEA8-4249-9767-559E06C01AEC}" srcOrd="0" destOrd="0" presId="urn:microsoft.com/office/officeart/2005/8/layout/radial3"/>
    <dgm:cxn modelId="{64602A04-8A57-45F7-8A34-AD707CF2D962}" type="presOf" srcId="{8AD1DB6C-42FF-4CF2-B52E-60EDA278191C}" destId="{A4559009-D954-49C9-B46D-48B09416D0D3}" srcOrd="0" destOrd="0" presId="urn:microsoft.com/office/officeart/2005/8/layout/radial3"/>
    <dgm:cxn modelId="{9F2705D8-A0C3-4A02-AECD-9BC5F357DF14}" type="presOf" srcId="{11B95B51-8C4E-42BB-81FC-05570BAA30DA}" destId="{98EB6FC0-5A1C-4DEA-99A4-8715677FA24C}" srcOrd="0" destOrd="0" presId="urn:microsoft.com/office/officeart/2005/8/layout/radial3"/>
    <dgm:cxn modelId="{1665EFB8-0BCB-4E93-B553-DC122336F3ED}" srcId="{68E88176-FC97-4E3F-BD2C-6FF1C095EB06}" destId="{11B95B51-8C4E-42BB-81FC-05570BAA30DA}" srcOrd="1" destOrd="0" parTransId="{FDED9BEE-E303-4606-B502-D64897D62919}" sibTransId="{D64785D4-09B4-430A-990F-C87CF8C24669}"/>
    <dgm:cxn modelId="{45B5611B-6CA1-4BA3-87C5-1C52BCF93C9F}" srcId="{68E88176-FC97-4E3F-BD2C-6FF1C095EB06}" destId="{AC5B5899-FC02-481F-815F-57D795B887FA}" srcOrd="5" destOrd="0" parTransId="{A5CAD1F5-BFDB-445C-92D8-E0BC8F583125}" sibTransId="{3EC63349-D200-4918-9692-58CC5947EB68}"/>
    <dgm:cxn modelId="{EEC2EA6B-9A23-4CC1-B55E-CE82EB23A288}" type="presOf" srcId="{60464A6B-4C19-4071-B4DB-7DA48C658669}" destId="{2DD9DDF1-6FA8-4B4B-9CF5-01B63A3CDF09}" srcOrd="0" destOrd="0" presId="urn:microsoft.com/office/officeart/2005/8/layout/radial3"/>
    <dgm:cxn modelId="{F814DA33-94DF-441C-A122-4FE8F34643C3}" srcId="{68E88176-FC97-4E3F-BD2C-6FF1C095EB06}" destId="{E8BB0822-7EFD-4EE7-AB07-95FA59D4105D}" srcOrd="2" destOrd="0" parTransId="{59AAEFE1-64D7-407E-9DEC-8BB145F66193}" sibTransId="{EB98D45E-FEFC-464D-AC5E-343F70A638E9}"/>
    <dgm:cxn modelId="{B61C0FF2-27C2-4E83-8492-1160CC66A6AE}" type="presParOf" srcId="{ED632A45-1E50-4F9E-A6CF-CE4AD1E4B766}" destId="{F11CCACB-A7A0-40E8-847C-61F4658F9ABA}" srcOrd="0" destOrd="0" presId="urn:microsoft.com/office/officeart/2005/8/layout/radial3"/>
    <dgm:cxn modelId="{A9E932D0-DB0D-4FEB-825D-A1FCF8A9628D}" type="presParOf" srcId="{F11CCACB-A7A0-40E8-847C-61F4658F9ABA}" destId="{E0A986D4-D588-402C-A79F-51BE63A4092D}" srcOrd="0" destOrd="0" presId="urn:microsoft.com/office/officeart/2005/8/layout/radial3"/>
    <dgm:cxn modelId="{5CF5037E-8CD6-4F6F-B0F6-A57967B7C170}" type="presParOf" srcId="{F11CCACB-A7A0-40E8-847C-61F4658F9ABA}" destId="{5C7F9C62-B571-4074-800F-5777C8931E5F}" srcOrd="1" destOrd="0" presId="urn:microsoft.com/office/officeart/2005/8/layout/radial3"/>
    <dgm:cxn modelId="{49D7B315-BC2C-4DBF-98A0-B0C68E94E375}" type="presParOf" srcId="{F11CCACB-A7A0-40E8-847C-61F4658F9ABA}" destId="{98EB6FC0-5A1C-4DEA-99A4-8715677FA24C}" srcOrd="2" destOrd="0" presId="urn:microsoft.com/office/officeart/2005/8/layout/radial3"/>
    <dgm:cxn modelId="{F38D1FB6-5E77-4FDB-90F3-8DF4B8A576A4}" type="presParOf" srcId="{F11CCACB-A7A0-40E8-847C-61F4658F9ABA}" destId="{26340809-CEA8-4249-9767-559E06C01AEC}" srcOrd="3" destOrd="0" presId="urn:microsoft.com/office/officeart/2005/8/layout/radial3"/>
    <dgm:cxn modelId="{FC7980D2-C41A-45E0-A65B-913F44B206F3}" type="presParOf" srcId="{F11CCACB-A7A0-40E8-847C-61F4658F9ABA}" destId="{A4559009-D954-49C9-B46D-48B09416D0D3}" srcOrd="4" destOrd="0" presId="urn:microsoft.com/office/officeart/2005/8/layout/radial3"/>
    <dgm:cxn modelId="{8527C58D-3C4A-4665-BE7D-C46C628527E9}" type="presParOf" srcId="{F11CCACB-A7A0-40E8-847C-61F4658F9ABA}" destId="{2DD9DDF1-6FA8-4B4B-9CF5-01B63A3CDF09}" srcOrd="5" destOrd="0" presId="urn:microsoft.com/office/officeart/2005/8/layout/radial3"/>
    <dgm:cxn modelId="{BFE0CE53-4B4E-4D6F-AEE6-5427EC2C1DCD}" type="presParOf" srcId="{F11CCACB-A7A0-40E8-847C-61F4658F9ABA}" destId="{5E35B4D6-55B9-49AC-84B3-2664612D2BEE}" srcOrd="6" destOrd="0" presId="urn:microsoft.com/office/officeart/2005/8/layout/radial3"/>
    <dgm:cxn modelId="{0BC5EC1B-424F-42A5-8814-F2AB64460E97}" type="presParOf" srcId="{F11CCACB-A7A0-40E8-847C-61F4658F9ABA}" destId="{AE997E87-D380-43B1-8FB7-1E3297EDEA25}" srcOrd="7" destOrd="0" presId="urn:microsoft.com/office/officeart/2005/8/layout/radial3"/>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5A4572-30DB-409A-8A65-B26DF55FC581}">
      <dsp:nvSpPr>
        <dsp:cNvPr id="0" name=""/>
        <dsp:cNvSpPr/>
      </dsp:nvSpPr>
      <dsp:spPr>
        <a:xfrm>
          <a:off x="4104468" y="2244271"/>
          <a:ext cx="4297519" cy="2455472"/>
        </a:xfrm>
        <a:prstGeom prst="gear9">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lv-LV" sz="2200" b="1" kern="1200" dirty="0" err="1" smtClean="0">
              <a:latin typeface="Times New Roman" pitchFamily="18" charset="0"/>
              <a:cs typeface="Times New Roman" pitchFamily="18" charset="0"/>
            </a:rPr>
            <a:t>National</a:t>
          </a:r>
          <a:r>
            <a:rPr lang="lv-LV" sz="2200" b="1" kern="1200" dirty="0" smtClean="0">
              <a:latin typeface="Times New Roman" pitchFamily="18" charset="0"/>
              <a:cs typeface="Times New Roman" pitchFamily="18" charset="0"/>
            </a:rPr>
            <a:t> </a:t>
          </a:r>
          <a:r>
            <a:rPr lang="lv-LV" sz="2200" b="1" kern="1200" dirty="0" err="1" smtClean="0">
              <a:latin typeface="Times New Roman" pitchFamily="18" charset="0"/>
              <a:cs typeface="Times New Roman" pitchFamily="18" charset="0"/>
            </a:rPr>
            <a:t>Healthy</a:t>
          </a:r>
          <a:r>
            <a:rPr lang="lv-LV" sz="2200" b="1" kern="1200" dirty="0" smtClean="0">
              <a:latin typeface="Times New Roman" pitchFamily="18" charset="0"/>
              <a:cs typeface="Times New Roman" pitchFamily="18" charset="0"/>
            </a:rPr>
            <a:t> </a:t>
          </a:r>
          <a:r>
            <a:rPr lang="lv-LV" sz="2200" b="1" kern="1200" dirty="0" err="1" smtClean="0">
              <a:latin typeface="Times New Roman" pitchFamily="18" charset="0"/>
              <a:cs typeface="Times New Roman" pitchFamily="18" charset="0"/>
            </a:rPr>
            <a:t>Municipality</a:t>
          </a:r>
          <a:r>
            <a:rPr lang="lv-LV" sz="2200" b="1" kern="1200" dirty="0" smtClean="0">
              <a:latin typeface="Times New Roman" pitchFamily="18" charset="0"/>
              <a:cs typeface="Times New Roman" pitchFamily="18" charset="0"/>
            </a:rPr>
            <a:t> </a:t>
          </a:r>
          <a:r>
            <a:rPr lang="lv-LV" sz="2200" b="1" kern="1200" dirty="0" err="1" smtClean="0">
              <a:latin typeface="Times New Roman" pitchFamily="18" charset="0"/>
              <a:cs typeface="Times New Roman" pitchFamily="18" charset="0"/>
            </a:rPr>
            <a:t>Network</a:t>
          </a:r>
          <a:endParaRPr lang="lv-LV" sz="2200" b="1" kern="1200" dirty="0">
            <a:latin typeface="Times New Roman" pitchFamily="18" charset="0"/>
            <a:cs typeface="Times New Roman" pitchFamily="18" charset="0"/>
          </a:endParaRPr>
        </a:p>
      </dsp:txBody>
      <dsp:txXfrm>
        <a:off x="4104468" y="2244271"/>
        <a:ext cx="4297519" cy="2455472"/>
      </dsp:txXfrm>
    </dsp:sp>
    <dsp:sp modelId="{43545AE9-8B8B-43C8-8EFE-AA9F1EB0E1BA}">
      <dsp:nvSpPr>
        <dsp:cNvPr id="0" name=""/>
        <dsp:cNvSpPr/>
      </dsp:nvSpPr>
      <dsp:spPr>
        <a:xfrm>
          <a:off x="0" y="641803"/>
          <a:ext cx="5246193" cy="3829966"/>
        </a:xfrm>
        <a:prstGeom prst="gear6">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lv-LV" sz="1800" b="1" kern="1200" dirty="0" smtClean="0">
              <a:latin typeface="Times New Roman" pitchFamily="18" charset="0"/>
              <a:cs typeface="Times New Roman" pitchFamily="18" charset="0"/>
            </a:rPr>
            <a:t>CDPC </a:t>
          </a:r>
          <a:r>
            <a:rPr lang="lv-LV" sz="1800" b="1" kern="1200" dirty="0" err="1" smtClean="0">
              <a:latin typeface="Times New Roman" pitchFamily="18" charset="0"/>
              <a:cs typeface="Times New Roman" pitchFamily="18" charset="0"/>
            </a:rPr>
            <a:t>health</a:t>
          </a:r>
          <a:r>
            <a:rPr lang="lv-LV" sz="1800" b="1" kern="1200" dirty="0" smtClean="0">
              <a:latin typeface="Times New Roman" pitchFamily="18" charset="0"/>
              <a:cs typeface="Times New Roman" pitchFamily="18" charset="0"/>
            </a:rPr>
            <a:t> </a:t>
          </a:r>
          <a:r>
            <a:rPr lang="lv-LV" sz="1800" b="1" kern="1200" dirty="0" err="1" smtClean="0">
              <a:latin typeface="Times New Roman" pitchFamily="18" charset="0"/>
              <a:cs typeface="Times New Roman" pitchFamily="18" charset="0"/>
            </a:rPr>
            <a:t>promotion</a:t>
          </a:r>
          <a:r>
            <a:rPr lang="lv-LV" sz="1800" b="1" kern="1200" dirty="0" smtClean="0">
              <a:latin typeface="Times New Roman" pitchFamily="18" charset="0"/>
              <a:cs typeface="Times New Roman" pitchFamily="18" charset="0"/>
            </a:rPr>
            <a:t> </a:t>
          </a:r>
          <a:r>
            <a:rPr lang="lv-LV" sz="1800" b="1" kern="1200" dirty="0" err="1" smtClean="0">
              <a:latin typeface="Times New Roman" pitchFamily="18" charset="0"/>
              <a:cs typeface="Times New Roman" pitchFamily="18" charset="0"/>
            </a:rPr>
            <a:t>activities</a:t>
          </a:r>
          <a:r>
            <a:rPr lang="lv-LV" sz="1800" b="1" kern="1200" dirty="0" smtClean="0">
              <a:latin typeface="Times New Roman" pitchFamily="18" charset="0"/>
              <a:cs typeface="Times New Roman" pitchFamily="18" charset="0"/>
            </a:rPr>
            <a:t> </a:t>
          </a:r>
          <a:r>
            <a:rPr lang="lv-LV" sz="1800" b="1" kern="1200" dirty="0" err="1" smtClean="0">
              <a:latin typeface="Times New Roman" pitchFamily="18" charset="0"/>
              <a:cs typeface="Times New Roman" pitchFamily="18" charset="0"/>
            </a:rPr>
            <a:t>in</a:t>
          </a:r>
          <a:r>
            <a:rPr lang="lv-LV" sz="1800" b="1" kern="1200" dirty="0" smtClean="0">
              <a:latin typeface="Times New Roman" pitchFamily="18" charset="0"/>
              <a:cs typeface="Times New Roman" pitchFamily="18" charset="0"/>
            </a:rPr>
            <a:t> </a:t>
          </a:r>
          <a:r>
            <a:rPr lang="lv-LV" sz="1800" b="1" kern="1200" dirty="0" err="1" smtClean="0">
              <a:latin typeface="Times New Roman" pitchFamily="18" charset="0"/>
              <a:cs typeface="Times New Roman" pitchFamily="18" charset="0"/>
            </a:rPr>
            <a:t>municipalities</a:t>
          </a:r>
          <a:endParaRPr lang="lv-LV" sz="1800" b="1" kern="1200" dirty="0">
            <a:latin typeface="Times New Roman" pitchFamily="18" charset="0"/>
            <a:cs typeface="Times New Roman" pitchFamily="18" charset="0"/>
          </a:endParaRPr>
        </a:p>
      </dsp:txBody>
      <dsp:txXfrm>
        <a:off x="0" y="641803"/>
        <a:ext cx="5246193" cy="3829966"/>
      </dsp:txXfrm>
    </dsp:sp>
    <dsp:sp modelId="{65AABD27-20D1-4D91-9ADE-7BED2B60BE9F}">
      <dsp:nvSpPr>
        <dsp:cNvPr id="0" name=""/>
        <dsp:cNvSpPr/>
      </dsp:nvSpPr>
      <dsp:spPr>
        <a:xfrm rot="20700000">
          <a:off x="3400821" y="121814"/>
          <a:ext cx="3071167" cy="236982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lv-LV" sz="1700" b="1" kern="1200" dirty="0" err="1" smtClean="0">
              <a:latin typeface="Times New Roman" pitchFamily="18" charset="0"/>
              <a:cs typeface="Times New Roman" pitchFamily="18" charset="0"/>
            </a:rPr>
            <a:t>Contactpersons</a:t>
          </a:r>
          <a:r>
            <a:rPr lang="lv-LV" sz="1700" b="1" kern="1200" dirty="0" smtClean="0">
              <a:latin typeface="Times New Roman" pitchFamily="18" charset="0"/>
              <a:cs typeface="Times New Roman" pitchFamily="18" charset="0"/>
            </a:rPr>
            <a:t> </a:t>
          </a:r>
          <a:r>
            <a:rPr lang="lv-LV" sz="1700" b="1" kern="1200" dirty="0" err="1" smtClean="0">
              <a:latin typeface="Times New Roman" pitchFamily="18" charset="0"/>
              <a:cs typeface="Times New Roman" pitchFamily="18" charset="0"/>
            </a:rPr>
            <a:t>in</a:t>
          </a:r>
          <a:r>
            <a:rPr lang="lv-LV" sz="1700" b="1" kern="1200" dirty="0" smtClean="0">
              <a:latin typeface="Times New Roman" pitchFamily="18" charset="0"/>
              <a:cs typeface="Times New Roman" pitchFamily="18" charset="0"/>
            </a:rPr>
            <a:t> </a:t>
          </a:r>
          <a:r>
            <a:rPr lang="lv-LV" sz="1700" b="1" kern="1200" dirty="0" err="1" smtClean="0">
              <a:latin typeface="Times New Roman" pitchFamily="18" charset="0"/>
              <a:cs typeface="Times New Roman" pitchFamily="18" charset="0"/>
            </a:rPr>
            <a:t>health</a:t>
          </a:r>
          <a:r>
            <a:rPr lang="lv-LV" sz="1700" b="1" kern="1200" dirty="0" smtClean="0">
              <a:latin typeface="Times New Roman" pitchFamily="18" charset="0"/>
              <a:cs typeface="Times New Roman" pitchFamily="18" charset="0"/>
            </a:rPr>
            <a:t> </a:t>
          </a:r>
          <a:r>
            <a:rPr lang="lv-LV" sz="1700" b="1" kern="1200" dirty="0" err="1" smtClean="0">
              <a:latin typeface="Times New Roman" pitchFamily="18" charset="0"/>
              <a:cs typeface="Times New Roman" pitchFamily="18" charset="0"/>
            </a:rPr>
            <a:t>promotion</a:t>
          </a:r>
          <a:r>
            <a:rPr lang="lv-LV" sz="1700" b="1" kern="1200" dirty="0" smtClean="0">
              <a:latin typeface="Times New Roman" pitchFamily="18" charset="0"/>
              <a:cs typeface="Times New Roman" pitchFamily="18" charset="0"/>
            </a:rPr>
            <a:t> </a:t>
          </a:r>
          <a:r>
            <a:rPr lang="lv-LV" sz="1700" b="1" kern="1200" dirty="0" err="1" smtClean="0">
              <a:latin typeface="Times New Roman" pitchFamily="18" charset="0"/>
              <a:cs typeface="Times New Roman" pitchFamily="18" charset="0"/>
            </a:rPr>
            <a:t>issues</a:t>
          </a:r>
          <a:r>
            <a:rPr lang="lv-LV" sz="1700" b="1" kern="1200" dirty="0" smtClean="0">
              <a:latin typeface="Times New Roman" pitchFamily="18" charset="0"/>
              <a:cs typeface="Times New Roman" pitchFamily="18" charset="0"/>
            </a:rPr>
            <a:t> </a:t>
          </a:r>
          <a:r>
            <a:rPr lang="lv-LV" sz="1700" b="1" kern="1200" dirty="0" err="1" smtClean="0">
              <a:latin typeface="Times New Roman" pitchFamily="18" charset="0"/>
              <a:cs typeface="Times New Roman" pitchFamily="18" charset="0"/>
            </a:rPr>
            <a:t>in</a:t>
          </a:r>
          <a:r>
            <a:rPr lang="lv-LV" sz="1700" b="1" kern="1200" dirty="0" smtClean="0">
              <a:latin typeface="Times New Roman" pitchFamily="18" charset="0"/>
              <a:cs typeface="Times New Roman" pitchFamily="18" charset="0"/>
            </a:rPr>
            <a:t> </a:t>
          </a:r>
          <a:r>
            <a:rPr lang="lv-LV" sz="1700" b="1" kern="1200" dirty="0" err="1" smtClean="0">
              <a:latin typeface="Times New Roman" pitchFamily="18" charset="0"/>
              <a:cs typeface="Times New Roman" pitchFamily="18" charset="0"/>
            </a:rPr>
            <a:t>municipalities</a:t>
          </a:r>
          <a:endParaRPr lang="lv-LV" sz="1700" b="1" kern="1200" dirty="0">
            <a:latin typeface="Times New Roman" pitchFamily="18" charset="0"/>
            <a:cs typeface="Times New Roman" pitchFamily="18" charset="0"/>
          </a:endParaRPr>
        </a:p>
      </dsp:txBody>
      <dsp:txXfrm>
        <a:off x="4116016" y="599988"/>
        <a:ext cx="1640776" cy="1413478"/>
      </dsp:txXfrm>
    </dsp:sp>
    <dsp:sp modelId="{B5F24557-77C7-40D5-8E62-1F8D1E7B942F}">
      <dsp:nvSpPr>
        <dsp:cNvPr id="0" name=""/>
        <dsp:cNvSpPr/>
      </dsp:nvSpPr>
      <dsp:spPr>
        <a:xfrm>
          <a:off x="5642292" y="2088228"/>
          <a:ext cx="3143005" cy="3143005"/>
        </a:xfrm>
        <a:prstGeom prst="circularArrow">
          <a:avLst>
            <a:gd name="adj1" fmla="val 4687"/>
            <a:gd name="adj2" fmla="val 299029"/>
            <a:gd name="adj3" fmla="val 2522287"/>
            <a:gd name="adj4" fmla="val 1584815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6F6464-42DF-497C-BF50-7667EFD0871C}">
      <dsp:nvSpPr>
        <dsp:cNvPr id="0" name=""/>
        <dsp:cNvSpPr/>
      </dsp:nvSpPr>
      <dsp:spPr>
        <a:xfrm>
          <a:off x="-7" y="576058"/>
          <a:ext cx="2283589" cy="228358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6435982-D379-4466-B7B7-728BF7004DFC}">
      <dsp:nvSpPr>
        <dsp:cNvPr id="0" name=""/>
        <dsp:cNvSpPr/>
      </dsp:nvSpPr>
      <dsp:spPr>
        <a:xfrm>
          <a:off x="3168341" y="-216021"/>
          <a:ext cx="2462169" cy="2462169"/>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653F7D-C4D7-432A-86E9-64B805CB24CD}">
      <dsp:nvSpPr>
        <dsp:cNvPr id="0" name=""/>
        <dsp:cNvSpPr/>
      </dsp:nvSpPr>
      <dsp:spPr>
        <a:xfrm>
          <a:off x="1152123" y="216022"/>
          <a:ext cx="1833121" cy="1289967"/>
        </a:xfrm>
        <a:prstGeom prst="gear9">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lv-LV" sz="1800" b="1" kern="1200" dirty="0" err="1" smtClean="0">
              <a:latin typeface="Times New Roman" pitchFamily="18" charset="0"/>
              <a:cs typeface="Times New Roman" pitchFamily="18" charset="0"/>
            </a:rPr>
            <a:t>Healthy</a:t>
          </a:r>
          <a:r>
            <a:rPr lang="lv-LV" sz="1800" b="1" kern="1200" dirty="0" smtClean="0">
              <a:latin typeface="Times New Roman" pitchFamily="18" charset="0"/>
              <a:cs typeface="Times New Roman" pitchFamily="18" charset="0"/>
            </a:rPr>
            <a:t> </a:t>
          </a:r>
          <a:r>
            <a:rPr lang="lv-LV" sz="1800" b="1" kern="1200" dirty="0" err="1" smtClean="0">
              <a:latin typeface="Times New Roman" pitchFamily="18" charset="0"/>
              <a:cs typeface="Times New Roman" pitchFamily="18" charset="0"/>
            </a:rPr>
            <a:t>Schools</a:t>
          </a:r>
          <a:r>
            <a:rPr lang="lv-LV" sz="1800" b="1" kern="1200" dirty="0" smtClean="0">
              <a:latin typeface="Times New Roman" pitchFamily="18" charset="0"/>
              <a:cs typeface="Times New Roman" pitchFamily="18" charset="0"/>
            </a:rPr>
            <a:t> </a:t>
          </a:r>
          <a:r>
            <a:rPr lang="lv-LV" sz="1800" b="1" kern="1200" dirty="0" err="1" smtClean="0">
              <a:latin typeface="Times New Roman" pitchFamily="18" charset="0"/>
              <a:cs typeface="Times New Roman" pitchFamily="18" charset="0"/>
            </a:rPr>
            <a:t>Network</a:t>
          </a:r>
          <a:endParaRPr lang="lv-LV" sz="1800" b="1" kern="1200" dirty="0">
            <a:latin typeface="Times New Roman" pitchFamily="18" charset="0"/>
            <a:cs typeface="Times New Roman" pitchFamily="18" charset="0"/>
          </a:endParaRPr>
        </a:p>
      </dsp:txBody>
      <dsp:txXfrm>
        <a:off x="1152123" y="216022"/>
        <a:ext cx="1833121" cy="1289967"/>
      </dsp:txXfrm>
    </dsp:sp>
    <dsp:sp modelId="{BC647DF9-EC37-470B-B1C3-843FF3F0A568}">
      <dsp:nvSpPr>
        <dsp:cNvPr id="0" name=""/>
        <dsp:cNvSpPr/>
      </dsp:nvSpPr>
      <dsp:spPr>
        <a:xfrm>
          <a:off x="1008120" y="-72001"/>
          <a:ext cx="2433755" cy="2074790"/>
        </a:xfrm>
        <a:prstGeom prst="circularArrow">
          <a:avLst>
            <a:gd name="adj1" fmla="val 4878"/>
            <a:gd name="adj2" fmla="val 312630"/>
            <a:gd name="adj3" fmla="val 2957264"/>
            <a:gd name="adj4" fmla="val 15494961"/>
            <a:gd name="adj5" fmla="val 569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A986D4-D588-402C-A79F-51BE63A4092D}">
      <dsp:nvSpPr>
        <dsp:cNvPr id="0" name=""/>
        <dsp:cNvSpPr/>
      </dsp:nvSpPr>
      <dsp:spPr>
        <a:xfrm>
          <a:off x="2975678" y="1083070"/>
          <a:ext cx="2641934" cy="2641934"/>
        </a:xfrm>
        <a:prstGeom prst="ellipse">
          <a:avLst/>
        </a:prstGeom>
        <a:solidFill>
          <a:srgbClr val="00B05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lv-LV" sz="2800" b="1" kern="1200" dirty="0" err="1" smtClean="0">
              <a:latin typeface="Times New Roman" pitchFamily="18" charset="0"/>
              <a:cs typeface="Times New Roman" pitchFamily="18" charset="0"/>
            </a:rPr>
            <a:t>Health</a:t>
          </a:r>
          <a:endParaRPr lang="en-US" sz="2800" b="1" kern="1200" dirty="0">
            <a:latin typeface="Times New Roman" pitchFamily="18" charset="0"/>
            <a:cs typeface="Times New Roman" pitchFamily="18" charset="0"/>
          </a:endParaRPr>
        </a:p>
      </dsp:txBody>
      <dsp:txXfrm>
        <a:off x="2975678" y="1083070"/>
        <a:ext cx="2641934" cy="2641934"/>
      </dsp:txXfrm>
    </dsp:sp>
    <dsp:sp modelId="{5C7F9C62-B571-4074-800F-5777C8931E5F}">
      <dsp:nvSpPr>
        <dsp:cNvPr id="0" name=""/>
        <dsp:cNvSpPr/>
      </dsp:nvSpPr>
      <dsp:spPr>
        <a:xfrm>
          <a:off x="3335448" y="0"/>
          <a:ext cx="2115872" cy="1454292"/>
        </a:xfrm>
        <a:prstGeom prst="ellipse">
          <a:avLst/>
        </a:prstGeom>
        <a:solidFill>
          <a:srgbClr val="FFFF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Finances</a:t>
          </a:r>
          <a:endParaRPr lang="en-US" sz="2000" kern="1200" dirty="0"/>
        </a:p>
      </dsp:txBody>
      <dsp:txXfrm>
        <a:off x="3335448" y="0"/>
        <a:ext cx="2115872" cy="1454292"/>
      </dsp:txXfrm>
    </dsp:sp>
    <dsp:sp modelId="{98EB6FC0-5A1C-4DEA-99A4-8715677FA24C}">
      <dsp:nvSpPr>
        <dsp:cNvPr id="0" name=""/>
        <dsp:cNvSpPr/>
      </dsp:nvSpPr>
      <dsp:spPr>
        <a:xfrm>
          <a:off x="4565282" y="583878"/>
          <a:ext cx="2154536" cy="1493670"/>
        </a:xfrm>
        <a:prstGeom prst="ellipse">
          <a:avLst/>
        </a:prstGeom>
        <a:solidFill>
          <a:srgbClr val="00ADEA">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Education</a:t>
          </a:r>
          <a:r>
            <a:rPr lang="lv-LV" sz="2000" kern="1200" dirty="0" smtClean="0">
              <a:latin typeface="Times New Roman" pitchFamily="18" charset="0"/>
              <a:cs typeface="Times New Roman" pitchFamily="18" charset="0"/>
            </a:rPr>
            <a:t> </a:t>
          </a:r>
          <a:endParaRPr lang="en-US" sz="2000" kern="1200" dirty="0">
            <a:latin typeface="Times New Roman" pitchFamily="18" charset="0"/>
            <a:cs typeface="Times New Roman" pitchFamily="18" charset="0"/>
          </a:endParaRPr>
        </a:p>
      </dsp:txBody>
      <dsp:txXfrm>
        <a:off x="4565282" y="583878"/>
        <a:ext cx="2154536" cy="1493670"/>
      </dsp:txXfrm>
    </dsp:sp>
    <dsp:sp modelId="{26340809-CEA8-4249-9767-559E06C01AEC}">
      <dsp:nvSpPr>
        <dsp:cNvPr id="0" name=""/>
        <dsp:cNvSpPr/>
      </dsp:nvSpPr>
      <dsp:spPr>
        <a:xfrm>
          <a:off x="4942071" y="2029071"/>
          <a:ext cx="2065781" cy="1516060"/>
        </a:xfrm>
        <a:prstGeom prst="ellipse">
          <a:avLst/>
        </a:prstGeom>
        <a:solidFill>
          <a:srgbClr val="7030A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Culture</a:t>
          </a:r>
          <a:r>
            <a:rPr lang="lv-LV" sz="2000" kern="1200" dirty="0" smtClean="0">
              <a:latin typeface="Times New Roman" pitchFamily="18" charset="0"/>
              <a:cs typeface="Times New Roman" pitchFamily="18" charset="0"/>
            </a:rPr>
            <a:t> </a:t>
          </a:r>
          <a:endParaRPr lang="en-US" sz="2000" kern="1200" dirty="0">
            <a:latin typeface="Times New Roman" pitchFamily="18" charset="0"/>
            <a:cs typeface="Times New Roman" pitchFamily="18" charset="0"/>
          </a:endParaRPr>
        </a:p>
      </dsp:txBody>
      <dsp:txXfrm>
        <a:off x="4942071" y="2029071"/>
        <a:ext cx="2065781" cy="1516060"/>
      </dsp:txXfrm>
    </dsp:sp>
    <dsp:sp modelId="{A4559009-D954-49C9-B46D-48B09416D0D3}">
      <dsp:nvSpPr>
        <dsp:cNvPr id="0" name=""/>
        <dsp:cNvSpPr/>
      </dsp:nvSpPr>
      <dsp:spPr>
        <a:xfrm>
          <a:off x="3993988" y="3168350"/>
          <a:ext cx="2077762" cy="1540141"/>
        </a:xfrm>
        <a:prstGeom prst="ellipse">
          <a:avLst/>
        </a:prstGeom>
        <a:solidFill>
          <a:srgbClr val="FF9900">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Safety</a:t>
          </a:r>
          <a:endParaRPr lang="en-US" sz="2000" kern="1200" dirty="0">
            <a:latin typeface="Times New Roman" pitchFamily="18" charset="0"/>
            <a:cs typeface="Times New Roman" pitchFamily="18" charset="0"/>
          </a:endParaRPr>
        </a:p>
      </dsp:txBody>
      <dsp:txXfrm>
        <a:off x="3993988" y="3168350"/>
        <a:ext cx="2077762" cy="1540141"/>
      </dsp:txXfrm>
    </dsp:sp>
    <dsp:sp modelId="{2DD9DDF1-6FA8-4B4B-9CF5-01B63A3CDF09}">
      <dsp:nvSpPr>
        <dsp:cNvPr id="0" name=""/>
        <dsp:cNvSpPr/>
      </dsp:nvSpPr>
      <dsp:spPr>
        <a:xfrm>
          <a:off x="2615363" y="3213014"/>
          <a:ext cx="1914345" cy="1484040"/>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Food</a:t>
          </a:r>
          <a:r>
            <a:rPr lang="lv-LV" sz="2000" kern="1200" dirty="0" smtClean="0">
              <a:latin typeface="Times New Roman" pitchFamily="18" charset="0"/>
              <a:cs typeface="Times New Roman" pitchFamily="18" charset="0"/>
            </a:rPr>
            <a:t> </a:t>
          </a:r>
          <a:endParaRPr lang="en-US" sz="2000" kern="1200" dirty="0">
            <a:latin typeface="Times New Roman" pitchFamily="18" charset="0"/>
            <a:cs typeface="Times New Roman" pitchFamily="18" charset="0"/>
          </a:endParaRPr>
        </a:p>
      </dsp:txBody>
      <dsp:txXfrm>
        <a:off x="2615363" y="3213014"/>
        <a:ext cx="1914345" cy="1484040"/>
      </dsp:txXfrm>
    </dsp:sp>
    <dsp:sp modelId="{5E35B4D6-55B9-49AC-84B3-2664612D2BEE}">
      <dsp:nvSpPr>
        <dsp:cNvPr id="0" name=""/>
        <dsp:cNvSpPr/>
      </dsp:nvSpPr>
      <dsp:spPr>
        <a:xfrm>
          <a:off x="1561099" y="1901796"/>
          <a:ext cx="2114458" cy="1770611"/>
        </a:xfrm>
        <a:prstGeom prst="ellipse">
          <a:avLst/>
        </a:prstGeom>
        <a:solidFill>
          <a:srgbClr val="CC0066">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Environment</a:t>
          </a:r>
          <a:r>
            <a:rPr lang="lv-LV" sz="2000" kern="1200" dirty="0" smtClean="0">
              <a:latin typeface="Times New Roman" pitchFamily="18" charset="0"/>
              <a:cs typeface="Times New Roman" pitchFamily="18" charset="0"/>
            </a:rPr>
            <a:t> </a:t>
          </a:r>
          <a:endParaRPr lang="en-US" sz="2000" kern="1200" dirty="0">
            <a:latin typeface="Times New Roman" pitchFamily="18" charset="0"/>
            <a:cs typeface="Times New Roman" pitchFamily="18" charset="0"/>
          </a:endParaRPr>
        </a:p>
      </dsp:txBody>
      <dsp:txXfrm>
        <a:off x="1561099" y="1901796"/>
        <a:ext cx="2114458" cy="1770611"/>
      </dsp:txXfrm>
    </dsp:sp>
    <dsp:sp modelId="{AE997E87-D380-43B1-8FB7-1E3297EDEA25}">
      <dsp:nvSpPr>
        <dsp:cNvPr id="0" name=""/>
        <dsp:cNvSpPr/>
      </dsp:nvSpPr>
      <dsp:spPr>
        <a:xfrm>
          <a:off x="1895287" y="481728"/>
          <a:ext cx="2110905" cy="1697971"/>
        </a:xfrm>
        <a:prstGeom prst="ellipse">
          <a:avLst/>
        </a:prstGeom>
        <a:solidFill>
          <a:srgbClr val="FF000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lv-LV" sz="2000" kern="1200" dirty="0" err="1" smtClean="0">
              <a:latin typeface="Times New Roman" pitchFamily="18" charset="0"/>
              <a:cs typeface="Times New Roman" pitchFamily="18" charset="0"/>
            </a:rPr>
            <a:t>Transport</a:t>
          </a:r>
          <a:r>
            <a:rPr lang="lv-LV" sz="2000" kern="1200" dirty="0" smtClean="0"/>
            <a:t> </a:t>
          </a:r>
          <a:endParaRPr lang="en-US" sz="2000" kern="1200" dirty="0"/>
        </a:p>
      </dsp:txBody>
      <dsp:txXfrm>
        <a:off x="1895287" y="481728"/>
        <a:ext cx="2110905" cy="1697971"/>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0.89741</cdr:x>
      <cdr:y>0.40539</cdr:y>
    </cdr:from>
    <cdr:to>
      <cdr:x>0.98859</cdr:x>
      <cdr:y>0.44969</cdr:y>
    </cdr:to>
    <cdr:sp macro="" textlink="">
      <cdr:nvSpPr>
        <cdr:cNvPr id="2" name="TextBox 1"/>
        <cdr:cNvSpPr txBox="1"/>
      </cdr:nvSpPr>
      <cdr:spPr>
        <a:xfrm xmlns:a="http://schemas.openxmlformats.org/drawingml/2006/main">
          <a:off x="7795592" y="1977008"/>
          <a:ext cx="792088" cy="216024"/>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lv-LV" sz="1000" dirty="0" err="1" smtClean="0">
              <a:latin typeface="Times New Roman" pitchFamily="18" charset="0"/>
              <a:cs typeface="Times New Roman" pitchFamily="18" charset="0"/>
            </a:rPr>
            <a:t>Men</a:t>
          </a:r>
          <a:r>
            <a:rPr lang="lv-LV" sz="1000" dirty="0" smtClean="0">
              <a:latin typeface="Times New Roman" pitchFamily="18" charset="0"/>
              <a:cs typeface="Times New Roman" pitchFamily="18" charset="0"/>
            </a:rPr>
            <a:t> LV</a:t>
          </a:r>
          <a:endParaRPr lang="en-US" sz="1000" dirty="0">
            <a:latin typeface="Times New Roman" pitchFamily="18" charset="0"/>
            <a:cs typeface="Times New Roman" pitchFamily="18" charset="0"/>
          </a:endParaRPr>
        </a:p>
      </cdr:txBody>
    </cdr:sp>
  </cdr:relSizeAnchor>
  <cdr:relSizeAnchor xmlns:cdr="http://schemas.openxmlformats.org/drawingml/2006/chartDrawing">
    <cdr:from>
      <cdr:x>0.89741</cdr:x>
      <cdr:y>0.44969</cdr:y>
    </cdr:from>
    <cdr:to>
      <cdr:x>0.99688</cdr:x>
      <cdr:y>0.49398</cdr:y>
    </cdr:to>
    <cdr:sp macro="" textlink="">
      <cdr:nvSpPr>
        <cdr:cNvPr id="3" name="TextBox 1"/>
        <cdr:cNvSpPr txBox="1"/>
      </cdr:nvSpPr>
      <cdr:spPr>
        <a:xfrm xmlns:a="http://schemas.openxmlformats.org/drawingml/2006/main">
          <a:off x="7795592" y="2193032"/>
          <a:ext cx="864096"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Women</a:t>
          </a:r>
          <a:r>
            <a:rPr lang="lv-LV" sz="1000" dirty="0" smtClean="0">
              <a:latin typeface="Times New Roman" pitchFamily="18" charset="0"/>
              <a:cs typeface="Times New Roman" pitchFamily="18" charset="0"/>
            </a:rPr>
            <a:t> LV</a:t>
          </a:r>
          <a:endParaRPr lang="en-US" sz="1000" dirty="0">
            <a:latin typeface="Times New Roman" pitchFamily="18" charset="0"/>
            <a:cs typeface="Times New Roman" pitchFamily="18" charset="0"/>
          </a:endParaRPr>
        </a:p>
      </cdr:txBody>
    </cdr:sp>
  </cdr:relSizeAnchor>
  <cdr:relSizeAnchor xmlns:cdr="http://schemas.openxmlformats.org/drawingml/2006/chartDrawing">
    <cdr:from>
      <cdr:x>0.89741</cdr:x>
      <cdr:y>0.49398</cdr:y>
    </cdr:from>
    <cdr:to>
      <cdr:x>0.98859</cdr:x>
      <cdr:y>0.53828</cdr:y>
    </cdr:to>
    <cdr:sp macro="" textlink="">
      <cdr:nvSpPr>
        <cdr:cNvPr id="4" name="TextBox 1"/>
        <cdr:cNvSpPr txBox="1"/>
      </cdr:nvSpPr>
      <cdr:spPr>
        <a:xfrm xmlns:a="http://schemas.openxmlformats.org/drawingml/2006/main">
          <a:off x="7795592" y="2409056"/>
          <a:ext cx="792088"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Men</a:t>
          </a:r>
          <a:r>
            <a:rPr lang="lv-LV" sz="1000" dirty="0" smtClean="0">
              <a:latin typeface="Times New Roman" pitchFamily="18" charset="0"/>
              <a:cs typeface="Times New Roman" pitchFamily="18" charset="0"/>
            </a:rPr>
            <a:t> EU</a:t>
          </a:r>
          <a:endParaRPr lang="en-US" sz="1000" dirty="0">
            <a:latin typeface="Times New Roman" pitchFamily="18" charset="0"/>
            <a:cs typeface="Times New Roman" pitchFamily="18" charset="0"/>
          </a:endParaRPr>
        </a:p>
      </cdr:txBody>
    </cdr:sp>
  </cdr:relSizeAnchor>
  <cdr:relSizeAnchor xmlns:cdr="http://schemas.openxmlformats.org/drawingml/2006/chartDrawing">
    <cdr:from>
      <cdr:x>0.89741</cdr:x>
      <cdr:y>0.53828</cdr:y>
    </cdr:from>
    <cdr:to>
      <cdr:x>0.99688</cdr:x>
      <cdr:y>0.58258</cdr:y>
    </cdr:to>
    <cdr:sp macro="" textlink="">
      <cdr:nvSpPr>
        <cdr:cNvPr id="5" name="TextBox 1"/>
        <cdr:cNvSpPr txBox="1"/>
      </cdr:nvSpPr>
      <cdr:spPr>
        <a:xfrm xmlns:a="http://schemas.openxmlformats.org/drawingml/2006/main">
          <a:off x="7795592" y="2625080"/>
          <a:ext cx="864096"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Women</a:t>
          </a:r>
          <a:r>
            <a:rPr lang="lv-LV" sz="1000" dirty="0" smtClean="0">
              <a:latin typeface="Times New Roman" pitchFamily="18" charset="0"/>
              <a:cs typeface="Times New Roman" pitchFamily="18" charset="0"/>
            </a:rPr>
            <a:t> EU</a:t>
          </a:r>
          <a:endParaRPr lang="en-US" sz="1000" dirty="0">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0.87736</cdr:x>
      <cdr:y>0.39344</cdr:y>
    </cdr:from>
    <cdr:to>
      <cdr:x>0.99057</cdr:x>
      <cdr:y>0.44262</cdr:y>
    </cdr:to>
    <cdr:sp macro="" textlink="">
      <cdr:nvSpPr>
        <cdr:cNvPr id="2" name="TextBox 1"/>
        <cdr:cNvSpPr txBox="1"/>
      </cdr:nvSpPr>
      <cdr:spPr>
        <a:xfrm xmlns:a="http://schemas.openxmlformats.org/drawingml/2006/main">
          <a:off x="6696744" y="1728192"/>
          <a:ext cx="864096"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Women</a:t>
          </a:r>
          <a:r>
            <a:rPr lang="lv-LV" sz="1000" dirty="0" smtClean="0">
              <a:latin typeface="Times New Roman" pitchFamily="18" charset="0"/>
              <a:cs typeface="Times New Roman" pitchFamily="18" charset="0"/>
            </a:rPr>
            <a:t> EU</a:t>
          </a:r>
          <a:endParaRPr lang="en-US" sz="1000" dirty="0">
            <a:latin typeface="Times New Roman" pitchFamily="18" charset="0"/>
            <a:cs typeface="Times New Roman" pitchFamily="18" charset="0"/>
          </a:endParaRPr>
        </a:p>
      </cdr:txBody>
    </cdr:sp>
  </cdr:relSizeAnchor>
  <cdr:relSizeAnchor xmlns:cdr="http://schemas.openxmlformats.org/drawingml/2006/chartDrawing">
    <cdr:from>
      <cdr:x>0.87736</cdr:x>
      <cdr:y>0.45902</cdr:y>
    </cdr:from>
    <cdr:to>
      <cdr:x>0.98113</cdr:x>
      <cdr:y>0.5082</cdr:y>
    </cdr:to>
    <cdr:sp macro="" textlink="">
      <cdr:nvSpPr>
        <cdr:cNvPr id="3" name="TextBox 1"/>
        <cdr:cNvSpPr txBox="1"/>
      </cdr:nvSpPr>
      <cdr:spPr>
        <a:xfrm xmlns:a="http://schemas.openxmlformats.org/drawingml/2006/main">
          <a:off x="6696744" y="2016224"/>
          <a:ext cx="792088"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Men</a:t>
          </a:r>
          <a:r>
            <a:rPr lang="lv-LV" sz="1000" dirty="0" smtClean="0">
              <a:latin typeface="Times New Roman" pitchFamily="18" charset="0"/>
              <a:cs typeface="Times New Roman" pitchFamily="18" charset="0"/>
            </a:rPr>
            <a:t> EU</a:t>
          </a:r>
          <a:endParaRPr lang="en-US" sz="1000" dirty="0">
            <a:latin typeface="Times New Roman" pitchFamily="18" charset="0"/>
            <a:cs typeface="Times New Roman" pitchFamily="18" charset="0"/>
          </a:endParaRPr>
        </a:p>
      </cdr:txBody>
    </cdr:sp>
  </cdr:relSizeAnchor>
  <cdr:relSizeAnchor xmlns:cdr="http://schemas.openxmlformats.org/drawingml/2006/chartDrawing">
    <cdr:from>
      <cdr:x>0.87736</cdr:x>
      <cdr:y>0.5082</cdr:y>
    </cdr:from>
    <cdr:to>
      <cdr:x>0.99057</cdr:x>
      <cdr:y>0.55738</cdr:y>
    </cdr:to>
    <cdr:sp macro="" textlink="">
      <cdr:nvSpPr>
        <cdr:cNvPr id="4" name="TextBox 1"/>
        <cdr:cNvSpPr txBox="1"/>
      </cdr:nvSpPr>
      <cdr:spPr>
        <a:xfrm xmlns:a="http://schemas.openxmlformats.org/drawingml/2006/main">
          <a:off x="6696744" y="2232248"/>
          <a:ext cx="864096"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Women</a:t>
          </a:r>
          <a:r>
            <a:rPr lang="lv-LV" sz="1000" dirty="0" smtClean="0">
              <a:latin typeface="Times New Roman" pitchFamily="18" charset="0"/>
              <a:cs typeface="Times New Roman" pitchFamily="18" charset="0"/>
            </a:rPr>
            <a:t> LV</a:t>
          </a:r>
          <a:endParaRPr lang="en-US" sz="1000" dirty="0">
            <a:latin typeface="Times New Roman" pitchFamily="18" charset="0"/>
            <a:cs typeface="Times New Roman" pitchFamily="18" charset="0"/>
          </a:endParaRPr>
        </a:p>
      </cdr:txBody>
    </cdr:sp>
  </cdr:relSizeAnchor>
  <cdr:relSizeAnchor xmlns:cdr="http://schemas.openxmlformats.org/drawingml/2006/chartDrawing">
    <cdr:from>
      <cdr:x>0.87736</cdr:x>
      <cdr:y>0.55738</cdr:y>
    </cdr:from>
    <cdr:to>
      <cdr:x>0.98113</cdr:x>
      <cdr:y>0.60656</cdr:y>
    </cdr:to>
    <cdr:sp macro="" textlink="">
      <cdr:nvSpPr>
        <cdr:cNvPr id="5" name="TextBox 1"/>
        <cdr:cNvSpPr txBox="1"/>
      </cdr:nvSpPr>
      <cdr:spPr>
        <a:xfrm xmlns:a="http://schemas.openxmlformats.org/drawingml/2006/main">
          <a:off x="6696744" y="2448272"/>
          <a:ext cx="792088" cy="216024"/>
        </a:xfrm>
        <a:prstGeom xmlns:a="http://schemas.openxmlformats.org/drawingml/2006/main" prst="rect">
          <a:avLst/>
        </a:prstGeom>
        <a:solidFill xmlns:a="http://schemas.openxmlformats.org/drawingml/2006/main">
          <a:srgbClr val="FFFFFF"/>
        </a:solidFill>
      </cdr:spPr>
      <cdr:txBody>
        <a:bodyPr xmlns:a="http://schemas.openxmlformats.org/drawingml/2006/main" wrap="square" rtlCol="0"/>
        <a:lstStyle xmlns:a="http://schemas.openxmlformats.org/drawingml/2006/main">
          <a:lvl1pPr marL="0" indent="0">
            <a:defRPr sz="1100">
              <a:latin typeface="Balt Times Omni"/>
            </a:defRPr>
          </a:lvl1pPr>
          <a:lvl2pPr marL="457200" indent="0">
            <a:defRPr sz="1100">
              <a:latin typeface="Balt Times Omni"/>
            </a:defRPr>
          </a:lvl2pPr>
          <a:lvl3pPr marL="914400" indent="0">
            <a:defRPr sz="1100">
              <a:latin typeface="Balt Times Omni"/>
            </a:defRPr>
          </a:lvl3pPr>
          <a:lvl4pPr marL="1371600" indent="0">
            <a:defRPr sz="1100">
              <a:latin typeface="Balt Times Omni"/>
            </a:defRPr>
          </a:lvl4pPr>
          <a:lvl5pPr marL="1828800" indent="0">
            <a:defRPr sz="1100">
              <a:latin typeface="Balt Times Omni"/>
            </a:defRPr>
          </a:lvl5pPr>
          <a:lvl6pPr marL="2286000" indent="0">
            <a:defRPr sz="1100">
              <a:latin typeface="Balt Times Omni"/>
            </a:defRPr>
          </a:lvl6pPr>
          <a:lvl7pPr marL="2743200" indent="0">
            <a:defRPr sz="1100">
              <a:latin typeface="Balt Times Omni"/>
            </a:defRPr>
          </a:lvl7pPr>
          <a:lvl8pPr marL="3200400" indent="0">
            <a:defRPr sz="1100">
              <a:latin typeface="Balt Times Omni"/>
            </a:defRPr>
          </a:lvl8pPr>
          <a:lvl9pPr marL="3657600" indent="0">
            <a:defRPr sz="1100">
              <a:latin typeface="Balt Times Omni"/>
            </a:defRPr>
          </a:lvl9pPr>
        </a:lstStyle>
        <a:p xmlns:a="http://schemas.openxmlformats.org/drawingml/2006/main">
          <a:r>
            <a:rPr lang="lv-LV" sz="1000" dirty="0" err="1" smtClean="0">
              <a:latin typeface="Times New Roman" pitchFamily="18" charset="0"/>
              <a:cs typeface="Times New Roman" pitchFamily="18" charset="0"/>
            </a:rPr>
            <a:t>Men</a:t>
          </a:r>
          <a:r>
            <a:rPr lang="lv-LV" sz="1000" dirty="0" smtClean="0">
              <a:latin typeface="Times New Roman" pitchFamily="18" charset="0"/>
              <a:cs typeface="Times New Roman" pitchFamily="18" charset="0"/>
            </a:rPr>
            <a:t> LV</a:t>
          </a:r>
          <a:endParaRPr lang="en-US" sz="1000" dirty="0">
            <a:latin typeface="Times New Roman" pitchFamily="18" charset="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B1BA5A-A0AE-4892-A907-8E9AB9717797}" type="datetimeFigureOut">
              <a:rPr lang="en-US" smtClean="0"/>
              <a:pPr/>
              <a:t>9/4/2014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19D41D-E77E-46B4-BCE3-5706A61688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v-LV" dirty="0"/>
          </a:p>
        </p:txBody>
      </p:sp>
      <p:sp>
        <p:nvSpPr>
          <p:cNvPr id="4" name="Slide Number Placeholder 3"/>
          <p:cNvSpPr>
            <a:spLocks noGrp="1"/>
          </p:cNvSpPr>
          <p:nvPr>
            <p:ph type="sldNum" sz="quarter" idx="10"/>
          </p:nvPr>
        </p:nvSpPr>
        <p:spPr/>
        <p:txBody>
          <a:bodyPr/>
          <a:lstStyle/>
          <a:p>
            <a:fld id="{6E379BF0-4F42-4BBC-B862-F2BB9EF70913}" type="slidenum">
              <a:rPr lang="lv-LV" smtClean="0"/>
              <a:pPr/>
              <a:t>22</a:t>
            </a:fld>
            <a:endParaRPr lang="lv-LV"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Virsraksta slaid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Taisns savienotājs 6"/>
          <p:cNvSpPr>
            <a:spLocks noChangeShapeType="1"/>
          </p:cNvSpPr>
          <p:nvPr/>
        </p:nvSpPr>
        <p:spPr bwMode="auto">
          <a:xfrm>
            <a:off x="514350" y="4365104"/>
            <a:ext cx="8629650" cy="2381"/>
          </a:xfrm>
          <a:prstGeom prst="line">
            <a:avLst/>
          </a:prstGeom>
          <a:noFill/>
          <a:ln w="9525" cap="flat" cmpd="sng" algn="ctr">
            <a:gradFill flip="none" rotWithShape="1">
              <a:gsLst>
                <a:gs pos="0">
                  <a:schemeClr val="accent6">
                    <a:alpha val="0"/>
                  </a:schemeClr>
                </a:gs>
                <a:gs pos="17000">
                  <a:schemeClr val="accent6"/>
                </a:gs>
                <a:gs pos="100000">
                  <a:schemeClr val="accent6"/>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Virsraksts 28"/>
          <p:cNvSpPr>
            <a:spLocks noGrp="1"/>
          </p:cNvSpPr>
          <p:nvPr>
            <p:ph type="ctrTitle"/>
          </p:nvPr>
        </p:nvSpPr>
        <p:spPr>
          <a:xfrm>
            <a:off x="362272" y="2996952"/>
            <a:ext cx="8458200" cy="1222375"/>
          </a:xfrm>
        </p:spPr>
        <p:txBody>
          <a:bodyPr anchor="t"/>
          <a:lstStyle>
            <a:lvl1pPr algn="ctr">
              <a:defRPr>
                <a:effectLst/>
              </a:defRPr>
            </a:lvl1pPr>
          </a:lstStyle>
          <a:p>
            <a:r>
              <a:rPr kumimoji="0" lang="en-US" smtClean="0"/>
              <a:t>Click to edit Master title style</a:t>
            </a:r>
            <a:endParaRPr kumimoji="0" lang="en-US" dirty="0"/>
          </a:p>
        </p:txBody>
      </p:sp>
      <p:sp>
        <p:nvSpPr>
          <p:cNvPr id="9" name="Apakšvirsraksts 8"/>
          <p:cNvSpPr>
            <a:spLocks noGrp="1"/>
          </p:cNvSpPr>
          <p:nvPr>
            <p:ph type="subTitle" idx="1"/>
          </p:nvPr>
        </p:nvSpPr>
        <p:spPr>
          <a:xfrm>
            <a:off x="362272" y="4509120"/>
            <a:ext cx="8458200" cy="457200"/>
          </a:xfrm>
        </p:spPr>
        <p:txBody>
          <a:bodyPr anchor="b"/>
          <a:lstStyle>
            <a:lvl1pPr marL="0" indent="0" algn="ctr">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pic>
        <p:nvPicPr>
          <p:cNvPr id="8" name="Attēls 7" descr="logo.png"/>
          <p:cNvPicPr>
            <a:picLocks noChangeAspect="1"/>
          </p:cNvPicPr>
          <p:nvPr userDrawn="1"/>
        </p:nvPicPr>
        <p:blipFill>
          <a:blip r:embed="rId3" cstate="print"/>
          <a:stretch>
            <a:fillRect/>
          </a:stretch>
        </p:blipFill>
        <p:spPr>
          <a:xfrm>
            <a:off x="3297560" y="980728"/>
            <a:ext cx="2548880" cy="1661403"/>
          </a:xfrm>
          <a:prstGeom prst="rect">
            <a:avLst/>
          </a:prstGeom>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13" name="Attēla vietturis 12"/>
          <p:cNvSpPr>
            <a:spLocks noGrp="1"/>
          </p:cNvSpPr>
          <p:nvPr>
            <p:ph type="pic" idx="1"/>
          </p:nvPr>
        </p:nvSpPr>
        <p:spPr>
          <a:xfrm>
            <a:off x="3505200" y="616634"/>
            <a:ext cx="5029200" cy="3657600"/>
          </a:xfrm>
          <a:solidFill>
            <a:schemeClr val="bg1"/>
          </a:solidFill>
          <a:ln w="6350">
            <a:solidFill>
              <a:schemeClr val="accent6"/>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31" name="Slaida numura vietturis 30"/>
          <p:cNvSpPr>
            <a:spLocks noGrp="1"/>
          </p:cNvSpPr>
          <p:nvPr>
            <p:ph type="sldNum" sz="quarter" idx="12"/>
          </p:nvPr>
        </p:nvSpPr>
        <p:spPr/>
        <p:txBody>
          <a:bodyPr/>
          <a:lstStyle/>
          <a:p>
            <a:fld id="{F01D9686-B84F-44EF-8289-A591A6E16726}" type="slidenum">
              <a:rPr lang="lv-LV" smtClean="0"/>
              <a:pPr/>
              <a:t>‹#›</a:t>
            </a:fld>
            <a:endParaRPr lang="lv-LV"/>
          </a:p>
        </p:txBody>
      </p:sp>
      <p:sp>
        <p:nvSpPr>
          <p:cNvPr id="17" name="Virsraksts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ksta vietturis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22" name="Virsraksts 21"/>
          <p:cNvSpPr>
            <a:spLocks noGrp="1"/>
          </p:cNvSpPr>
          <p:nvPr>
            <p:ph type="title"/>
          </p:nvPr>
        </p:nvSpPr>
        <p:spPr>
          <a:xfrm>
            <a:off x="2362200" y="152400"/>
            <a:ext cx="6629400" cy="1371600"/>
          </a:xfrm>
        </p:spPr>
        <p:txBody>
          <a:bodyPr/>
          <a:lstStyle/>
          <a:p>
            <a:r>
              <a:rPr kumimoji="0" lang="en-US" smtClean="0"/>
              <a:t>Click to edit Master title style</a:t>
            </a:r>
            <a:endParaRPr kumimoji="0" lang="en-US" dirty="0"/>
          </a:p>
        </p:txBody>
      </p:sp>
      <p:sp>
        <p:nvSpPr>
          <p:cNvPr id="27" name="Satura vietturis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Slaida numura vietturis 15"/>
          <p:cNvSpPr>
            <a:spLocks noGrp="1"/>
          </p:cNvSpPr>
          <p:nvPr>
            <p:ph type="sldNum" sz="quarter" idx="12"/>
          </p:nvPr>
        </p:nvSpPr>
        <p:spPr>
          <a:xfrm>
            <a:off x="8229600" y="6473952"/>
            <a:ext cx="758952" cy="246888"/>
          </a:xfrm>
        </p:spPr>
        <p:txBody>
          <a:bodyPr/>
          <a:lstStyle/>
          <a:p>
            <a:fld id="{F01D9686-B84F-44EF-8289-A591A6E16726}" type="slidenum">
              <a:rPr lang="lv-LV" smtClean="0"/>
              <a:pPr/>
              <a:t>‹#›</a:t>
            </a:fld>
            <a:endParaRPr lang="lv-LV"/>
          </a:p>
        </p:txBody>
      </p:sp>
      <p:sp>
        <p:nvSpPr>
          <p:cNvPr id="6" name="Taisns savienotājs 5"/>
          <p:cNvSpPr>
            <a:spLocks noChangeShapeType="1"/>
          </p:cNvSpPr>
          <p:nvPr userDrawn="1"/>
        </p:nvSpPr>
        <p:spPr bwMode="auto">
          <a:xfrm>
            <a:off x="381000" y="1524000"/>
            <a:ext cx="8763000" cy="0"/>
          </a:xfrm>
          <a:prstGeom prst="line">
            <a:avLst/>
          </a:prstGeom>
          <a:noFill/>
          <a:ln w="9525" cap="flat" cmpd="sng" algn="ctr">
            <a:gradFill flip="none" rotWithShape="1">
              <a:gsLst>
                <a:gs pos="0">
                  <a:schemeClr val="accent6">
                    <a:alpha val="0"/>
                  </a:schemeClr>
                </a:gs>
                <a:gs pos="17000">
                  <a:schemeClr val="accent6"/>
                </a:gs>
                <a:gs pos="100000">
                  <a:schemeClr val="accent6"/>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7" name="Taisns savienotājs 6"/>
          <p:cNvSpPr>
            <a:spLocks noChangeShapeType="1"/>
          </p:cNvSpPr>
          <p:nvPr/>
        </p:nvSpPr>
        <p:spPr bwMode="auto">
          <a:xfrm>
            <a:off x="514350" y="2924944"/>
            <a:ext cx="8629650" cy="2381"/>
          </a:xfrm>
          <a:prstGeom prst="line">
            <a:avLst/>
          </a:prstGeom>
          <a:noFill/>
          <a:ln w="9525" cap="flat" cmpd="sng" algn="ctr">
            <a:gradFill flip="none" rotWithShape="1">
              <a:gsLst>
                <a:gs pos="0">
                  <a:schemeClr val="accent6">
                    <a:alpha val="0"/>
                  </a:schemeClr>
                </a:gs>
                <a:gs pos="17000">
                  <a:schemeClr val="accent6"/>
                </a:gs>
                <a:gs pos="100000">
                  <a:schemeClr val="accent6"/>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ksta vietturis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6" name="Slaida numura vietturis 15"/>
          <p:cNvSpPr>
            <a:spLocks noGrp="1"/>
          </p:cNvSpPr>
          <p:nvPr>
            <p:ph type="sldNum" sz="quarter" idx="12"/>
          </p:nvPr>
        </p:nvSpPr>
        <p:spPr/>
        <p:txBody>
          <a:bodyPr/>
          <a:lstStyle/>
          <a:p>
            <a:fld id="{F01D9686-B84F-44EF-8289-A591A6E16726}" type="slidenum">
              <a:rPr lang="lv-LV" smtClean="0"/>
              <a:pPr/>
              <a:t>‹#›</a:t>
            </a:fld>
            <a:endParaRPr lang="lv-LV"/>
          </a:p>
        </p:txBody>
      </p:sp>
      <p:sp>
        <p:nvSpPr>
          <p:cNvPr id="8" name="Virsraksts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ivi saturi">
    <p:spTree>
      <p:nvGrpSpPr>
        <p:cNvPr id="1" name=""/>
        <p:cNvGrpSpPr/>
        <p:nvPr/>
      </p:nvGrpSpPr>
      <p:grpSpPr>
        <a:xfrm>
          <a:off x="0" y="0"/>
          <a:ext cx="0" cy="0"/>
          <a:chOff x="0" y="0"/>
          <a:chExt cx="0" cy="0"/>
        </a:xfrm>
      </p:grpSpPr>
      <p:sp>
        <p:nvSpPr>
          <p:cNvPr id="20" name="Virsraksts 19"/>
          <p:cNvSpPr>
            <a:spLocks noGrp="1"/>
          </p:cNvSpPr>
          <p:nvPr>
            <p:ph type="title"/>
          </p:nvPr>
        </p:nvSpPr>
        <p:spPr>
          <a:xfrm>
            <a:off x="2286000" y="152400"/>
            <a:ext cx="6705600" cy="1374648"/>
          </a:xfrm>
        </p:spPr>
        <p:txBody>
          <a:bodyPr/>
          <a:lstStyle/>
          <a:p>
            <a:r>
              <a:rPr kumimoji="0" lang="en-US" smtClean="0"/>
              <a:t>Click to edit Master title style</a:t>
            </a:r>
            <a:endParaRPr kumimoji="0" lang="en-US" dirty="0"/>
          </a:p>
        </p:txBody>
      </p:sp>
      <p:sp>
        <p:nvSpPr>
          <p:cNvPr id="14" name="Satura vietturis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Satura vietturis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1" name="Slaida numura vietturis 30"/>
          <p:cNvSpPr>
            <a:spLocks noGrp="1"/>
          </p:cNvSpPr>
          <p:nvPr>
            <p:ph type="sldNum" sz="quarter" idx="12"/>
          </p:nvPr>
        </p:nvSpPr>
        <p:spPr/>
        <p:txBody>
          <a:bodyPr/>
          <a:lstStyle/>
          <a:p>
            <a:fld id="{F01D9686-B84F-44EF-8289-A591A6E16726}" type="slidenum">
              <a:rPr lang="lv-LV" smtClean="0"/>
              <a:pPr/>
              <a:t>‹#›</a:t>
            </a:fld>
            <a:endParaRPr lang="lv-LV"/>
          </a:p>
        </p:txBody>
      </p:sp>
      <p:sp>
        <p:nvSpPr>
          <p:cNvPr id="7" name="Taisns savienotājs 6"/>
          <p:cNvSpPr>
            <a:spLocks noChangeShapeType="1"/>
          </p:cNvSpPr>
          <p:nvPr userDrawn="1"/>
        </p:nvSpPr>
        <p:spPr bwMode="auto">
          <a:xfrm>
            <a:off x="381000" y="1524000"/>
            <a:ext cx="8763000" cy="0"/>
          </a:xfrm>
          <a:prstGeom prst="line">
            <a:avLst/>
          </a:prstGeom>
          <a:noFill/>
          <a:ln w="9525" cap="flat" cmpd="sng" algn="ctr">
            <a:gradFill flip="none" rotWithShape="1">
              <a:gsLst>
                <a:gs pos="0">
                  <a:schemeClr val="accent6">
                    <a:alpha val="0"/>
                  </a:schemeClr>
                </a:gs>
                <a:gs pos="17000">
                  <a:schemeClr val="accent6"/>
                </a:gs>
                <a:gs pos="100000">
                  <a:schemeClr val="accent6"/>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alīdzinājums">
    <p:spTree>
      <p:nvGrpSpPr>
        <p:cNvPr id="1" name=""/>
        <p:cNvGrpSpPr/>
        <p:nvPr/>
      </p:nvGrpSpPr>
      <p:grpSpPr>
        <a:xfrm>
          <a:off x="0" y="0"/>
          <a:ext cx="0" cy="0"/>
          <a:chOff x="0" y="0"/>
          <a:chExt cx="0" cy="0"/>
        </a:xfrm>
      </p:grpSpPr>
      <p:sp>
        <p:nvSpPr>
          <p:cNvPr id="13" name="Teksta vietturis 12"/>
          <p:cNvSpPr>
            <a:spLocks noGrp="1"/>
          </p:cNvSpPr>
          <p:nvPr>
            <p:ph type="body" idx="1"/>
          </p:nvPr>
        </p:nvSpPr>
        <p:spPr>
          <a:xfrm>
            <a:off x="281444" y="845022"/>
            <a:ext cx="4290556" cy="639762"/>
          </a:xfrm>
        </p:spPr>
        <p:txBody>
          <a:bodyPr anchor="ctr"/>
          <a:lstStyle>
            <a:lvl1pPr marL="0" indent="0">
              <a:buNone/>
              <a:defRPr sz="1800" b="1" cap="all" baseline="0">
                <a:solidFill>
                  <a:schemeClr val="tx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ksta vietturis 24"/>
          <p:cNvSpPr>
            <a:spLocks noGrp="1"/>
          </p:cNvSpPr>
          <p:nvPr>
            <p:ph type="body" sz="half" idx="3"/>
          </p:nvPr>
        </p:nvSpPr>
        <p:spPr>
          <a:xfrm>
            <a:off x="4645025" y="845022"/>
            <a:ext cx="4292241" cy="639762"/>
          </a:xfrm>
        </p:spPr>
        <p:txBody>
          <a:bodyPr anchor="ctr"/>
          <a:lstStyle>
            <a:lvl1pPr marL="0" indent="0">
              <a:buNone/>
              <a:defRPr sz="1800" b="1" cap="all" baseline="0">
                <a:solidFill>
                  <a:schemeClr val="tx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Satura vietturis 3"/>
          <p:cNvSpPr>
            <a:spLocks noGrp="1"/>
          </p:cNvSpPr>
          <p:nvPr>
            <p:ph sz="quarter" idx="2"/>
          </p:nvPr>
        </p:nvSpPr>
        <p:spPr>
          <a:xfrm>
            <a:off x="281444" y="1556792"/>
            <a:ext cx="4290556" cy="4752528"/>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8" name="Satura vietturis 27"/>
          <p:cNvSpPr>
            <a:spLocks noGrp="1"/>
          </p:cNvSpPr>
          <p:nvPr>
            <p:ph sz="quarter" idx="4"/>
          </p:nvPr>
        </p:nvSpPr>
        <p:spPr>
          <a:xfrm>
            <a:off x="4648730" y="1556792"/>
            <a:ext cx="4288536" cy="4752528"/>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Kājenes vietturis 5"/>
          <p:cNvSpPr>
            <a:spLocks noGrp="1"/>
          </p:cNvSpPr>
          <p:nvPr>
            <p:ph type="ftr" sz="quarter" idx="11"/>
          </p:nvPr>
        </p:nvSpPr>
        <p:spPr>
          <a:xfrm>
            <a:off x="228600" y="6477000"/>
            <a:ext cx="2667000" cy="288925"/>
          </a:xfrm>
          <a:prstGeom prst="rect">
            <a:avLst/>
          </a:prstGeom>
        </p:spPr>
        <p:txBody>
          <a:bodyPr/>
          <a:lstStyle/>
          <a:p>
            <a:r>
              <a:rPr lang="lv-LV" dirty="0" smtClean="0"/>
              <a:t>2013© </a:t>
            </a:r>
            <a:r>
              <a:rPr lang="lv-LV" dirty="0" err="1" smtClean="0"/>
              <a:t>Ministry</a:t>
            </a:r>
            <a:r>
              <a:rPr lang="lv-LV" dirty="0" smtClean="0"/>
              <a:t> </a:t>
            </a:r>
            <a:r>
              <a:rPr lang="lv-LV" dirty="0" err="1" smtClean="0"/>
              <a:t>of</a:t>
            </a:r>
            <a:r>
              <a:rPr lang="lv-LV" dirty="0" smtClean="0"/>
              <a:t> </a:t>
            </a:r>
            <a:r>
              <a:rPr lang="lv-LV" dirty="0" err="1" smtClean="0"/>
              <a:t>Health</a:t>
            </a:r>
            <a:endParaRPr lang="lv-LV" dirty="0"/>
          </a:p>
        </p:txBody>
      </p:sp>
      <p:sp>
        <p:nvSpPr>
          <p:cNvPr id="7" name="Slaida numura vietturis 6"/>
          <p:cNvSpPr>
            <a:spLocks noGrp="1"/>
          </p:cNvSpPr>
          <p:nvPr>
            <p:ph type="sldNum" sz="quarter" idx="12"/>
          </p:nvPr>
        </p:nvSpPr>
        <p:spPr>
          <a:xfrm>
            <a:off x="8229600" y="6477000"/>
            <a:ext cx="762000" cy="246888"/>
          </a:xfrm>
        </p:spPr>
        <p:txBody>
          <a:bodyPr/>
          <a:lstStyle/>
          <a:p>
            <a:fld id="{F01D9686-B84F-44EF-8289-A591A6E16726}"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30" name="Virsraksts 29"/>
          <p:cNvSpPr>
            <a:spLocks noGrp="1"/>
          </p:cNvSpPr>
          <p:nvPr>
            <p:ph type="title"/>
          </p:nvPr>
        </p:nvSpPr>
        <p:spPr>
          <a:xfrm>
            <a:off x="2362200" y="152400"/>
            <a:ext cx="6629400" cy="1371600"/>
          </a:xfrm>
        </p:spPr>
        <p:txBody>
          <a:bodyPr/>
          <a:lstStyle/>
          <a:p>
            <a:r>
              <a:rPr kumimoji="0" lang="en-US" smtClean="0"/>
              <a:t>Click to edit Master title style</a:t>
            </a:r>
            <a:endParaRPr kumimoji="0" lang="en-US" dirty="0"/>
          </a:p>
        </p:txBody>
      </p:sp>
      <p:sp>
        <p:nvSpPr>
          <p:cNvPr id="6" name="Slaida numura vietturis 5"/>
          <p:cNvSpPr>
            <a:spLocks noGrp="1"/>
          </p:cNvSpPr>
          <p:nvPr>
            <p:ph type="sldNum" sz="quarter" idx="12"/>
          </p:nvPr>
        </p:nvSpPr>
        <p:spPr/>
        <p:txBody>
          <a:bodyPr/>
          <a:lstStyle/>
          <a:p>
            <a:fld id="{F01D9686-B84F-44EF-8289-A591A6E16726}"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kai virsraksts">
    <p:spTree>
      <p:nvGrpSpPr>
        <p:cNvPr id="1" name=""/>
        <p:cNvGrpSpPr/>
        <p:nvPr/>
      </p:nvGrpSpPr>
      <p:grpSpPr>
        <a:xfrm>
          <a:off x="0" y="0"/>
          <a:ext cx="0" cy="0"/>
          <a:chOff x="0" y="0"/>
          <a:chExt cx="0" cy="0"/>
        </a:xfrm>
      </p:grpSpPr>
      <p:sp>
        <p:nvSpPr>
          <p:cNvPr id="30" name="Virsraksts 29"/>
          <p:cNvSpPr>
            <a:spLocks noGrp="1"/>
          </p:cNvSpPr>
          <p:nvPr>
            <p:ph type="title"/>
          </p:nvPr>
        </p:nvSpPr>
        <p:spPr>
          <a:xfrm>
            <a:off x="2362200" y="152400"/>
            <a:ext cx="6629400" cy="1371600"/>
          </a:xfrm>
        </p:spPr>
        <p:txBody>
          <a:bodyPr/>
          <a:lstStyle/>
          <a:p>
            <a:r>
              <a:rPr kumimoji="0" lang="en-US" smtClean="0"/>
              <a:t>Click to edit Master title style</a:t>
            </a:r>
            <a:endParaRPr kumimoji="0" lang="en-US" dirty="0"/>
          </a:p>
        </p:txBody>
      </p:sp>
      <p:sp>
        <p:nvSpPr>
          <p:cNvPr id="6" name="Slaida numura vietturis 5"/>
          <p:cNvSpPr>
            <a:spLocks noGrp="1"/>
          </p:cNvSpPr>
          <p:nvPr>
            <p:ph type="sldNum" sz="quarter" idx="12"/>
          </p:nvPr>
        </p:nvSpPr>
        <p:spPr/>
        <p:txBody>
          <a:bodyPr/>
          <a:lstStyle/>
          <a:p>
            <a:fld id="{F01D9686-B84F-44EF-8289-A591A6E16726}" type="slidenum">
              <a:rPr lang="lv-LV" smtClean="0"/>
              <a:pPr/>
              <a:t>‹#›</a:t>
            </a:fld>
            <a:endParaRPr lang="lv-LV"/>
          </a:p>
        </p:txBody>
      </p:sp>
      <p:sp>
        <p:nvSpPr>
          <p:cNvPr id="5" name="Taisns savienotājs 4"/>
          <p:cNvSpPr>
            <a:spLocks noChangeShapeType="1"/>
          </p:cNvSpPr>
          <p:nvPr userDrawn="1"/>
        </p:nvSpPr>
        <p:spPr bwMode="auto">
          <a:xfrm>
            <a:off x="381000" y="1524000"/>
            <a:ext cx="8763000" cy="0"/>
          </a:xfrm>
          <a:prstGeom prst="line">
            <a:avLst/>
          </a:prstGeom>
          <a:noFill/>
          <a:ln w="9525" cap="flat" cmpd="sng" algn="ctr">
            <a:gradFill flip="none" rotWithShape="1">
              <a:gsLst>
                <a:gs pos="0">
                  <a:schemeClr val="accent6">
                    <a:alpha val="0"/>
                  </a:schemeClr>
                </a:gs>
                <a:gs pos="17000">
                  <a:schemeClr val="accent6"/>
                </a:gs>
                <a:gs pos="100000">
                  <a:schemeClr val="accent6"/>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7" name="Slaida numura vietturis 6"/>
          <p:cNvSpPr>
            <a:spLocks noGrp="1"/>
          </p:cNvSpPr>
          <p:nvPr>
            <p:ph type="sldNum" sz="quarter" idx="12"/>
          </p:nvPr>
        </p:nvSpPr>
        <p:spPr/>
        <p:txBody>
          <a:bodyPr/>
          <a:lstStyle/>
          <a:p>
            <a:fld id="{F01D9686-B84F-44EF-8289-A591A6E16726}"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8" name="Taisns savienotājs 7"/>
          <p:cNvSpPr>
            <a:spLocks noChangeShapeType="1"/>
          </p:cNvSpPr>
          <p:nvPr/>
        </p:nvSpPr>
        <p:spPr bwMode="auto">
          <a:xfrm>
            <a:off x="514350" y="5661248"/>
            <a:ext cx="8629650" cy="2381"/>
          </a:xfrm>
          <a:prstGeom prst="line">
            <a:avLst/>
          </a:prstGeom>
          <a:noFill/>
          <a:ln w="9525" cap="flat" cmpd="sng" algn="ctr">
            <a:gradFill flip="none" rotWithShape="1">
              <a:gsLst>
                <a:gs pos="0">
                  <a:schemeClr val="accent6">
                    <a:alpha val="0"/>
                  </a:schemeClr>
                </a:gs>
                <a:gs pos="17000">
                  <a:schemeClr val="accent6"/>
                </a:gs>
                <a:gs pos="100000">
                  <a:schemeClr val="accent6"/>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Virsraksts 11"/>
          <p:cNvSpPr>
            <a:spLocks noGrp="1"/>
          </p:cNvSpPr>
          <p:nvPr>
            <p:ph type="title"/>
          </p:nvPr>
        </p:nvSpPr>
        <p:spPr>
          <a:xfrm>
            <a:off x="467544" y="5733256"/>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ksta vietturis 25"/>
          <p:cNvSpPr>
            <a:spLocks noGrp="1"/>
          </p:cNvSpPr>
          <p:nvPr>
            <p:ph type="body" idx="2"/>
          </p:nvPr>
        </p:nvSpPr>
        <p:spPr>
          <a:xfrm>
            <a:off x="457200" y="836712"/>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Satura vietturis 13"/>
          <p:cNvSpPr>
            <a:spLocks noGrp="1"/>
          </p:cNvSpPr>
          <p:nvPr>
            <p:ph sz="half" idx="1"/>
          </p:nvPr>
        </p:nvSpPr>
        <p:spPr>
          <a:xfrm>
            <a:off x="3575050" y="836712"/>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Slaida numura vietturis 6"/>
          <p:cNvSpPr>
            <a:spLocks noGrp="1"/>
          </p:cNvSpPr>
          <p:nvPr>
            <p:ph type="sldNum" sz="quarter" idx="12"/>
          </p:nvPr>
        </p:nvSpPr>
        <p:spPr/>
        <p:txBody>
          <a:bodyPr/>
          <a:lstStyle/>
          <a:p>
            <a:fld id="{F01D9686-B84F-44EF-8289-A591A6E16726}"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8" name="Teksta vietturis 7"/>
          <p:cNvSpPr>
            <a:spLocks noGrp="1"/>
          </p:cNvSpPr>
          <p:nvPr>
            <p:ph type="body" idx="1"/>
          </p:nvPr>
        </p:nvSpPr>
        <p:spPr>
          <a:xfrm>
            <a:off x="304800" y="1524000"/>
            <a:ext cx="8686800" cy="4876800"/>
          </a:xfrm>
          <a:prstGeom prst="rect">
            <a:avLst/>
          </a:prstGeom>
        </p:spPr>
        <p:txBody>
          <a:bodyPr vert="horz">
            <a:normAutofit/>
          </a:bodyPr>
          <a:lstStyle/>
          <a:p>
            <a:pPr lvl="0" eaLnBrk="1" latinLnBrk="0" hangingPunct="1"/>
            <a:r>
              <a:rPr kumimoji="0" lang="lv-LV" dirty="0" smtClean="0"/>
              <a:t>Noklikšķiniet, lai rediģētu šablona teksta stilus</a:t>
            </a:r>
          </a:p>
          <a:p>
            <a:pPr lvl="1" eaLnBrk="1" latinLnBrk="0" hangingPunct="1"/>
            <a:r>
              <a:rPr kumimoji="0" lang="lv-LV" dirty="0" smtClean="0"/>
              <a:t>Otrais līmenis</a:t>
            </a:r>
          </a:p>
          <a:p>
            <a:pPr lvl="2" eaLnBrk="1" latinLnBrk="0" hangingPunct="1"/>
            <a:r>
              <a:rPr kumimoji="0" lang="lv-LV" dirty="0" smtClean="0"/>
              <a:t>Trešais līmenis</a:t>
            </a:r>
          </a:p>
          <a:p>
            <a:pPr lvl="3" eaLnBrk="1" latinLnBrk="0" hangingPunct="1"/>
            <a:r>
              <a:rPr kumimoji="0" lang="lv-LV" dirty="0" smtClean="0"/>
              <a:t>Ceturtais līmenis</a:t>
            </a:r>
          </a:p>
          <a:p>
            <a:pPr lvl="4" eaLnBrk="1" latinLnBrk="0" hangingPunct="1"/>
            <a:r>
              <a:rPr kumimoji="0" lang="lv-LV" dirty="0" smtClean="0"/>
              <a:t>Piektais līmenis</a:t>
            </a:r>
            <a:endParaRPr kumimoji="0" lang="en-US" dirty="0"/>
          </a:p>
        </p:txBody>
      </p:sp>
      <p:sp>
        <p:nvSpPr>
          <p:cNvPr id="5" name="Slaida numura vietturis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tx1"/>
                </a:solidFill>
              </a:defRPr>
            </a:lvl1pPr>
          </a:lstStyle>
          <a:p>
            <a:fld id="{F01D9686-B84F-44EF-8289-A591A6E16726}" type="slidenum">
              <a:rPr lang="lv-LV" smtClean="0"/>
              <a:pPr/>
              <a:t>‹#›</a:t>
            </a:fld>
            <a:endParaRPr lang="lv-LV"/>
          </a:p>
        </p:txBody>
      </p:sp>
      <p:sp>
        <p:nvSpPr>
          <p:cNvPr id="10" name="Virsraksta vietturis 9"/>
          <p:cNvSpPr>
            <a:spLocks noGrp="1"/>
          </p:cNvSpPr>
          <p:nvPr>
            <p:ph type="title"/>
          </p:nvPr>
        </p:nvSpPr>
        <p:spPr>
          <a:xfrm>
            <a:off x="2438400" y="152400"/>
            <a:ext cx="6477000" cy="1371600"/>
          </a:xfrm>
          <a:prstGeom prst="rect">
            <a:avLst/>
          </a:prstGeom>
        </p:spPr>
        <p:txBody>
          <a:bodyPr vert="horz" anchor="ctr">
            <a:normAutofit/>
          </a:bodyPr>
          <a:lstStyle/>
          <a:p>
            <a:r>
              <a:rPr kumimoji="0" lang="lv-LV" dirty="0" smtClean="0"/>
              <a:t>Rediģēt šablona virsraksta stilu</a:t>
            </a:r>
            <a:endParaRPr kumimoji="0" lang="en-US" dirty="0"/>
          </a:p>
        </p:txBody>
      </p:sp>
      <p:pic>
        <p:nvPicPr>
          <p:cNvPr id="13" name="Attēls 12" descr="logo.png"/>
          <p:cNvPicPr>
            <a:picLocks noChangeAspect="1"/>
          </p:cNvPicPr>
          <p:nvPr/>
        </p:nvPicPr>
        <p:blipFill>
          <a:blip r:embed="rId13" cstate="print"/>
          <a:stretch>
            <a:fillRect/>
          </a:stretch>
        </p:blipFill>
        <p:spPr>
          <a:xfrm>
            <a:off x="152400" y="187395"/>
            <a:ext cx="2288099" cy="615809"/>
          </a:xfrm>
          <a:prstGeom prst="rect">
            <a:avLst/>
          </a:prstGeom>
          <a:effec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4" r:id="rId7"/>
    <p:sldLayoutId id="2147483691" r:id="rId8"/>
    <p:sldLayoutId id="2147483692" r:id="rId9"/>
    <p:sldLayoutId id="2147483693" r:id="rId10"/>
  </p:sldLayoutIdLst>
  <p:hf hdr="0"/>
  <p:txStyles>
    <p:titleStyle>
      <a:lvl1pPr algn="l" rtl="0" eaLnBrk="1" latinLnBrk="0" hangingPunct="1">
        <a:spcBef>
          <a:spcPct val="0"/>
        </a:spcBef>
        <a:buNone/>
        <a:defRPr kumimoji="0" sz="3600" kern="1200" cap="all" baseline="0">
          <a:solidFill>
            <a:schemeClr val="tx2"/>
          </a:solidFill>
          <a:effectLst/>
          <a:latin typeface="+mj-lt"/>
          <a:ea typeface="+mj-ea"/>
          <a:cs typeface="+mj-cs"/>
        </a:defRPr>
      </a:lvl1pPr>
    </p:titleStyle>
    <p:bodyStyle>
      <a:lvl1pPr marL="342900" indent="-342900" algn="l" rtl="0" eaLnBrk="1" latinLnBrk="0" hangingPunct="1">
        <a:spcBef>
          <a:spcPct val="20000"/>
        </a:spcBef>
        <a:buClr>
          <a:schemeClr val="accent6"/>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6"/>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6"/>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6"/>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6"/>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lv/url?sa=i&amp;source=images&amp;cd=&amp;cad=rja&amp;uact=8&amp;docid=lxoNZq4KYWpUHM&amp;tbnid=diCJwUclSpjzXM&amp;ved=0CAgQjRw&amp;url=http%3A%2F%2Fwww.kosmodisk.lv%2Fkas_kustigs_tas_lustigs_jeb_nujo_vesels-227843-8683-a.html&amp;ei=UFsIVJGKG4jhywPQ3YC4BQ&amp;psig=AFQjCNHoQ_yOzFY4ktGw-hbK1rcJs-5fZA&amp;ust=1409920208532042"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hyperlink" Target="http://www.vm.gov.lv/images/userfiles/ieteikumi_veciem_cilvekiem.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upload.wikimedia.org/wikipedia/commons/5/56/Suicide_prevention-DOD.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b="1" dirty="0" smtClean="0">
                <a:solidFill>
                  <a:srgbClr val="C00000"/>
                </a:solidFill>
                <a:latin typeface="Times New Roman" pitchFamily="18" charset="0"/>
                <a:cs typeface="Times New Roman" pitchFamily="18" charset="0"/>
              </a:rPr>
              <a:t>Healthy and active ageing policy in </a:t>
            </a:r>
            <a:r>
              <a:rPr lang="en-US" sz="4000" b="1" dirty="0" err="1" smtClean="0">
                <a:solidFill>
                  <a:srgbClr val="C00000"/>
                </a:solidFill>
                <a:latin typeface="Times New Roman" pitchFamily="18" charset="0"/>
                <a:cs typeface="Times New Roman" pitchFamily="18" charset="0"/>
              </a:rPr>
              <a:t>latvia</a:t>
            </a:r>
            <a:endParaRPr lang="en-US" sz="4000" b="1" dirty="0">
              <a:solidFill>
                <a:srgbClr val="C00000"/>
              </a:solidFill>
              <a:latin typeface="Times New Roman" pitchFamily="18" charset="0"/>
              <a:cs typeface="Times New Roman" pitchFamily="18" charset="0"/>
            </a:endParaRPr>
          </a:p>
        </p:txBody>
      </p:sp>
      <p:sp>
        <p:nvSpPr>
          <p:cNvPr id="3" name="Subtitle 2"/>
          <p:cNvSpPr>
            <a:spLocks noGrp="1"/>
          </p:cNvSpPr>
          <p:nvPr>
            <p:ph type="subTitle" idx="1"/>
          </p:nvPr>
        </p:nvSpPr>
        <p:spPr>
          <a:xfrm>
            <a:off x="323528" y="5085184"/>
            <a:ext cx="8458200" cy="1512168"/>
          </a:xfrm>
        </p:spPr>
        <p:txBody>
          <a:bodyPr>
            <a:normAutofit fontScale="77500" lnSpcReduction="20000"/>
          </a:bodyPr>
          <a:lstStyle/>
          <a:p>
            <a:pPr algn="r"/>
            <a:r>
              <a:rPr lang="en-US" sz="2100" b="1" dirty="0" err="1" smtClean="0">
                <a:latin typeface="Times New Roman" pitchFamily="18" charset="0"/>
                <a:cs typeface="Times New Roman" pitchFamily="18" charset="0"/>
              </a:rPr>
              <a:t>Sanita</a:t>
            </a:r>
            <a:r>
              <a:rPr lang="en-US" sz="2100" b="1" dirty="0" smtClean="0">
                <a:latin typeface="Times New Roman" pitchFamily="18" charset="0"/>
                <a:cs typeface="Times New Roman" pitchFamily="18" charset="0"/>
              </a:rPr>
              <a:t> </a:t>
            </a:r>
            <a:r>
              <a:rPr lang="en-US" sz="2100" b="1" dirty="0" err="1" smtClean="0">
                <a:latin typeface="Times New Roman" pitchFamily="18" charset="0"/>
                <a:cs typeface="Times New Roman" pitchFamily="18" charset="0"/>
              </a:rPr>
              <a:t>Kukliča</a:t>
            </a:r>
            <a:endParaRPr lang="en-US" sz="2100" b="1" dirty="0" smtClean="0">
              <a:latin typeface="Times New Roman" pitchFamily="18" charset="0"/>
              <a:cs typeface="Times New Roman" pitchFamily="18" charset="0"/>
            </a:endParaRPr>
          </a:p>
          <a:p>
            <a:pPr algn="r"/>
            <a:r>
              <a:rPr lang="en-US" sz="2100" b="1" dirty="0" smtClean="0">
                <a:latin typeface="Times New Roman" pitchFamily="18" charset="0"/>
                <a:cs typeface="Times New Roman" pitchFamily="18" charset="0"/>
              </a:rPr>
              <a:t>Senior expert in health promotion</a:t>
            </a:r>
            <a:endParaRPr lang="en-US" sz="2100" b="1" dirty="0" smtClean="0">
              <a:latin typeface="Times New Roman" pitchFamily="18" charset="0"/>
              <a:cs typeface="Times New Roman" pitchFamily="18" charset="0"/>
            </a:endParaRPr>
          </a:p>
          <a:p>
            <a:pPr algn="r"/>
            <a:r>
              <a:rPr lang="en-US" sz="2100" dirty="0" smtClean="0">
                <a:latin typeface="Times New Roman" pitchFamily="18" charset="0"/>
                <a:cs typeface="Times New Roman" pitchFamily="18" charset="0"/>
              </a:rPr>
              <a:t>Ministry of Health of the Republic of Latvia</a:t>
            </a:r>
          </a:p>
          <a:p>
            <a:pPr algn="r"/>
            <a:r>
              <a:rPr lang="en-US" sz="2100" dirty="0" smtClean="0">
                <a:latin typeface="Times New Roman" pitchFamily="18" charset="0"/>
                <a:cs typeface="Times New Roman" pitchFamily="18" charset="0"/>
              </a:rPr>
              <a:t>Department of Public </a:t>
            </a:r>
            <a:r>
              <a:rPr lang="en-US" sz="2100" dirty="0" smtClean="0">
                <a:latin typeface="Times New Roman" pitchFamily="18" charset="0"/>
                <a:cs typeface="Times New Roman" pitchFamily="18" charset="0"/>
              </a:rPr>
              <a:t>Health</a:t>
            </a:r>
          </a:p>
          <a:p>
            <a:pPr algn="r"/>
            <a:r>
              <a:rPr lang="en-US" sz="2100" dirty="0" smtClean="0">
                <a:latin typeface="Times New Roman" pitchFamily="18" charset="0"/>
                <a:cs typeface="Times New Roman" pitchFamily="18" charset="0"/>
              </a:rPr>
              <a:t>Division </a:t>
            </a:r>
            <a:r>
              <a:rPr lang="en-US" sz="2100" dirty="0" smtClean="0">
                <a:latin typeface="Times New Roman" pitchFamily="18" charset="0"/>
                <a:cs typeface="Times New Roman" pitchFamily="18" charset="0"/>
              </a:rPr>
              <a:t>of </a:t>
            </a:r>
            <a:r>
              <a:rPr lang="en-US" sz="2100" dirty="0" err="1" smtClean="0">
                <a:latin typeface="Times New Roman" pitchFamily="18" charset="0"/>
                <a:cs typeface="Times New Roman" pitchFamily="18" charset="0"/>
              </a:rPr>
              <a:t>Intersectoral</a:t>
            </a:r>
            <a:r>
              <a:rPr lang="en-US" sz="2100" dirty="0" smtClean="0">
                <a:latin typeface="Times New Roman" pitchFamily="18" charset="0"/>
                <a:cs typeface="Times New Roman" pitchFamily="18" charset="0"/>
              </a:rPr>
              <a:t> Cooperation </a:t>
            </a:r>
            <a:r>
              <a:rPr lang="en-US" dirty="0" smtClean="0"/>
              <a:t/>
            </a:r>
            <a:br>
              <a:rPr lang="en-US" dirty="0" smtClean="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1"/>
          <p:cNvGraphicFramePr/>
          <p:nvPr/>
        </p:nvGraphicFramePr>
        <p:xfrm>
          <a:off x="899592" y="1700808"/>
          <a:ext cx="7632848" cy="4392488"/>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a:spLocks noGrp="1"/>
          </p:cNvSpPr>
          <p:nvPr>
            <p:ph type="title"/>
          </p:nvPr>
        </p:nvSpPr>
        <p:spPr>
          <a:xfrm>
            <a:off x="3275856" y="152400"/>
            <a:ext cx="5715744" cy="1332384"/>
          </a:xfrm>
        </p:spPr>
        <p:txBody>
          <a:bodyPr>
            <a:normAutofit/>
          </a:bodyPr>
          <a:lstStyle/>
          <a:p>
            <a:pPr algn="ctr"/>
            <a:r>
              <a:rPr lang="en-US" sz="2800" b="1" dirty="0" smtClean="0">
                <a:solidFill>
                  <a:srgbClr val="C00000"/>
                </a:solidFill>
                <a:latin typeface="Times New Roman" pitchFamily="18" charset="0"/>
                <a:cs typeface="Times New Roman" pitchFamily="18" charset="0"/>
              </a:rPr>
              <a:t>Healthy life years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in Latvia and EU</a:t>
            </a:r>
            <a:endParaRPr lang="en-US" sz="2800" b="1" dirty="0">
              <a:solidFill>
                <a:srgbClr val="C00000"/>
              </a:solidFill>
              <a:latin typeface="Times New Roman" pitchFamily="18" charset="0"/>
              <a:cs typeface="Times New Roman" pitchFamily="18" charset="0"/>
            </a:endParaRPr>
          </a:p>
        </p:txBody>
      </p:sp>
      <p:sp>
        <p:nvSpPr>
          <p:cNvPr id="6" name="Taisnstūris 5"/>
          <p:cNvSpPr/>
          <p:nvPr/>
        </p:nvSpPr>
        <p:spPr>
          <a:xfrm>
            <a:off x="6444208" y="6309320"/>
            <a:ext cx="1944216" cy="360040"/>
          </a:xfrm>
          <a:prstGeom prst="rect">
            <a:avLst/>
          </a:prstGeom>
          <a:solidFill>
            <a:schemeClr val="bg1"/>
          </a:solidFill>
          <a:ln>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1400" i="1" dirty="0" err="1" smtClean="0">
                <a:solidFill>
                  <a:schemeClr val="tx1"/>
                </a:solidFill>
                <a:latin typeface="Times New Roman" pitchFamily="18" charset="0"/>
                <a:cs typeface="Times New Roman" pitchFamily="18" charset="0"/>
              </a:rPr>
              <a:t>Data</a:t>
            </a:r>
            <a:r>
              <a:rPr lang="lv-LV" sz="1400" i="1" dirty="0" smtClean="0">
                <a:solidFill>
                  <a:schemeClr val="tx1"/>
                </a:solidFill>
                <a:latin typeface="Times New Roman" pitchFamily="18" charset="0"/>
                <a:cs typeface="Times New Roman" pitchFamily="18" charset="0"/>
              </a:rPr>
              <a:t> </a:t>
            </a:r>
            <a:r>
              <a:rPr lang="lv-LV" sz="1400" i="1" dirty="0" err="1" smtClean="0">
                <a:solidFill>
                  <a:schemeClr val="tx1"/>
                </a:solidFill>
                <a:latin typeface="Times New Roman" pitchFamily="18" charset="0"/>
                <a:cs typeface="Times New Roman" pitchFamily="18" charset="0"/>
              </a:rPr>
              <a:t>source</a:t>
            </a:r>
            <a:r>
              <a:rPr lang="lv-LV" sz="1400" i="1" dirty="0" smtClean="0">
                <a:solidFill>
                  <a:schemeClr val="tx1"/>
                </a:solidFill>
                <a:latin typeface="Times New Roman" pitchFamily="18" charset="0"/>
                <a:cs typeface="Times New Roman" pitchFamily="18" charset="0"/>
              </a:rPr>
              <a:t>: Eurostat</a:t>
            </a:r>
            <a:endParaRPr lang="lv-LV" sz="1400" i="1" dirty="0">
              <a:solidFill>
                <a:schemeClr val="tx1"/>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b="1" dirty="0" smtClean="0">
                <a:solidFill>
                  <a:srgbClr val="C00000"/>
                </a:solidFill>
                <a:latin typeface="Times New Roman" pitchFamily="18" charset="0"/>
                <a:cs typeface="Times New Roman" pitchFamily="18" charset="0"/>
              </a:rPr>
              <a:t>The main causes of death in Latvia (Per 100 000</a:t>
            </a:r>
            <a:r>
              <a:rPr lang="lv-LV" sz="2400" b="1" dirty="0" smtClean="0">
                <a:solidFill>
                  <a:srgbClr val="C00000"/>
                </a:solidFill>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inhabitants)</a:t>
            </a:r>
            <a:endParaRPr lang="en-US" sz="2400" b="1" dirty="0">
              <a:solidFill>
                <a:srgbClr val="C0000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04800" y="1524000"/>
          <a:ext cx="86868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804248" y="6309320"/>
            <a:ext cx="2088232" cy="369332"/>
          </a:xfrm>
          <a:prstGeom prst="rect">
            <a:avLst/>
          </a:prstGeom>
          <a:noFill/>
        </p:spPr>
        <p:txBody>
          <a:bodyPr wrap="square" rtlCol="0">
            <a:spAutoFit/>
          </a:bodyPr>
          <a:lstStyle/>
          <a:p>
            <a:r>
              <a:rPr lang="lv-LV" i="1" dirty="0" err="1" smtClean="0">
                <a:latin typeface="Times New Roman" pitchFamily="18" charset="0"/>
                <a:cs typeface="Times New Roman" pitchFamily="18" charset="0"/>
              </a:rPr>
              <a:t>Data</a:t>
            </a:r>
            <a:r>
              <a:rPr lang="lv-LV" i="1" dirty="0" smtClean="0">
                <a:latin typeface="Times New Roman" pitchFamily="18" charset="0"/>
                <a:cs typeface="Times New Roman" pitchFamily="18" charset="0"/>
              </a:rPr>
              <a:t> </a:t>
            </a:r>
            <a:r>
              <a:rPr lang="lv-LV" i="1" dirty="0" err="1" smtClean="0">
                <a:latin typeface="Times New Roman" pitchFamily="18" charset="0"/>
                <a:cs typeface="Times New Roman" pitchFamily="18" charset="0"/>
              </a:rPr>
              <a:t>source</a:t>
            </a:r>
            <a:r>
              <a:rPr lang="lv-LV" i="1" dirty="0" smtClean="0">
                <a:latin typeface="Times New Roman" pitchFamily="18" charset="0"/>
                <a:cs typeface="Times New Roman" pitchFamily="18" charset="0"/>
              </a:rPr>
              <a:t>: CDPC</a:t>
            </a:r>
            <a:endParaRPr lang="en-US" i="1" dirty="0">
              <a:latin typeface="Times New Roman" pitchFamily="18" charset="0"/>
              <a:cs typeface="Times New Roman" pitchFamily="18" charset="0"/>
            </a:endParaRPr>
          </a:p>
        </p:txBody>
      </p:sp>
      <p:sp>
        <p:nvSpPr>
          <p:cNvPr id="6" name="TextBox 1"/>
          <p:cNvSpPr txBox="1"/>
          <p:nvPr/>
        </p:nvSpPr>
        <p:spPr>
          <a:xfrm>
            <a:off x="1115616" y="5805264"/>
            <a:ext cx="1800200" cy="576064"/>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lv-LV" sz="1600" b="1" dirty="0" smtClean="0">
                <a:latin typeface="Times New Roman" pitchFamily="18" charset="0"/>
                <a:cs typeface="Times New Roman" pitchFamily="18" charset="0"/>
              </a:rPr>
              <a:t>C</a:t>
            </a:r>
            <a:r>
              <a:rPr lang="en-US" sz="1600" b="1" dirty="0" err="1" smtClean="0">
                <a:latin typeface="Times New Roman" pitchFamily="18" charset="0"/>
                <a:cs typeface="Times New Roman" pitchFamily="18" charset="0"/>
              </a:rPr>
              <a:t>ardiovascular</a:t>
            </a:r>
            <a:r>
              <a:rPr lang="en-US" sz="1600" b="1" dirty="0" smtClean="0">
                <a:latin typeface="Times New Roman" pitchFamily="18" charset="0"/>
                <a:cs typeface="Times New Roman" pitchFamily="18" charset="0"/>
              </a:rPr>
              <a:t> disease</a:t>
            </a:r>
            <a:r>
              <a:rPr lang="lv-LV" sz="1600" b="1" dirty="0" smtClean="0">
                <a:latin typeface="Times New Roman" pitchFamily="18" charset="0"/>
                <a:cs typeface="Times New Roman" pitchFamily="18" charset="0"/>
              </a:rPr>
              <a:t>s</a:t>
            </a:r>
            <a:endParaRPr lang="en-US" sz="1600" b="1" dirty="0">
              <a:latin typeface="Times New Roman" pitchFamily="18" charset="0"/>
              <a:cs typeface="Times New Roman" pitchFamily="18" charset="0"/>
            </a:endParaRPr>
          </a:p>
        </p:txBody>
      </p:sp>
      <p:sp>
        <p:nvSpPr>
          <p:cNvPr id="7" name="Rectangle 6"/>
          <p:cNvSpPr/>
          <p:nvPr/>
        </p:nvSpPr>
        <p:spPr>
          <a:xfrm>
            <a:off x="3131840" y="5733256"/>
            <a:ext cx="2304256" cy="338554"/>
          </a:xfrm>
          <a:prstGeom prst="rect">
            <a:avLst/>
          </a:prstGeom>
          <a:solidFill>
            <a:schemeClr val="bg1"/>
          </a:solidFill>
        </p:spPr>
        <p:txBody>
          <a:bodyPr wrap="square">
            <a:spAutoFit/>
          </a:bodyPr>
          <a:lstStyle/>
          <a:p>
            <a:pPr algn="ctr"/>
            <a:r>
              <a:rPr lang="lv-LV" sz="1600" b="1" dirty="0" err="1" smtClean="0">
                <a:latin typeface="Times New Roman" pitchFamily="18" charset="0"/>
                <a:cs typeface="Times New Roman" pitchFamily="18" charset="0"/>
              </a:rPr>
              <a:t>Oncological</a:t>
            </a:r>
            <a:r>
              <a:rPr lang="lv-LV" sz="1600" b="1" dirty="0" smtClean="0">
                <a:latin typeface="Times New Roman" pitchFamily="18" charset="0"/>
                <a:cs typeface="Times New Roman" pitchFamily="18" charset="0"/>
              </a:rPr>
              <a:t> </a:t>
            </a:r>
            <a:r>
              <a:rPr lang="lv-LV" sz="1600" b="1" dirty="0" err="1" smtClean="0">
                <a:latin typeface="Times New Roman" pitchFamily="18" charset="0"/>
                <a:cs typeface="Times New Roman" pitchFamily="18" charset="0"/>
              </a:rPr>
              <a:t>diseases</a:t>
            </a:r>
            <a:endParaRPr lang="en-US" sz="1600" b="1" dirty="0">
              <a:latin typeface="Times New Roman" pitchFamily="18" charset="0"/>
              <a:cs typeface="Times New Roman" pitchFamily="18" charset="0"/>
            </a:endParaRPr>
          </a:p>
        </p:txBody>
      </p:sp>
      <p:sp>
        <p:nvSpPr>
          <p:cNvPr id="8" name="TextBox 1"/>
          <p:cNvSpPr txBox="1"/>
          <p:nvPr/>
        </p:nvSpPr>
        <p:spPr>
          <a:xfrm>
            <a:off x="5868144" y="5733256"/>
            <a:ext cx="1800200" cy="576064"/>
          </a:xfrm>
          <a:prstGeom prst="rect">
            <a:avLst/>
          </a:prstGeom>
          <a:solidFill>
            <a:schemeClr val="bg1"/>
          </a:solid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lv-LV" sz="1600" b="1" dirty="0" err="1" smtClean="0">
                <a:latin typeface="Times New Roman" pitchFamily="18" charset="0"/>
                <a:cs typeface="Times New Roman" pitchFamily="18" charset="0"/>
              </a:rPr>
              <a:t>External</a:t>
            </a:r>
            <a:r>
              <a:rPr lang="lv-LV" sz="1600" b="1" dirty="0" smtClean="0">
                <a:latin typeface="Times New Roman" pitchFamily="18" charset="0"/>
                <a:cs typeface="Times New Roman" pitchFamily="18" charset="0"/>
              </a:rPr>
              <a:t> </a:t>
            </a:r>
            <a:r>
              <a:rPr lang="lv-LV" sz="1600" b="1" dirty="0" err="1" smtClean="0">
                <a:latin typeface="Times New Roman" pitchFamily="18" charset="0"/>
                <a:cs typeface="Times New Roman" pitchFamily="18" charset="0"/>
              </a:rPr>
              <a:t>causes</a:t>
            </a:r>
            <a:r>
              <a:rPr lang="lv-LV" sz="1600" b="1" dirty="0" smtClean="0">
                <a:latin typeface="Times New Roman" pitchFamily="18" charset="0"/>
                <a:cs typeface="Times New Roman" pitchFamily="18" charset="0"/>
              </a:rPr>
              <a:t> </a:t>
            </a:r>
            <a:r>
              <a:rPr lang="lv-LV" sz="1600" b="1" dirty="0" err="1" smtClean="0">
                <a:latin typeface="Times New Roman" pitchFamily="18" charset="0"/>
                <a:cs typeface="Times New Roman" pitchFamily="18" charset="0"/>
              </a:rPr>
              <a:t>of</a:t>
            </a:r>
            <a:r>
              <a:rPr lang="lv-LV" sz="1600" b="1" dirty="0" smtClean="0">
                <a:latin typeface="Times New Roman" pitchFamily="18" charset="0"/>
                <a:cs typeface="Times New Roman" pitchFamily="18" charset="0"/>
              </a:rPr>
              <a:t> </a:t>
            </a:r>
            <a:r>
              <a:rPr lang="lv-LV" sz="1600" b="1" dirty="0" err="1" smtClean="0">
                <a:latin typeface="Times New Roman" pitchFamily="18" charset="0"/>
                <a:cs typeface="Times New Roman" pitchFamily="18" charset="0"/>
              </a:rPr>
              <a:t>death</a:t>
            </a:r>
            <a:endParaRPr lang="en-US" sz="1600" b="1"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v-LV" sz="3200" b="1" dirty="0" smtClean="0">
                <a:solidFill>
                  <a:srgbClr val="C00000"/>
                </a:solidFill>
                <a:latin typeface="Times New Roman" pitchFamily="18" charset="0"/>
                <a:cs typeface="Times New Roman" pitchFamily="18" charset="0"/>
              </a:rPr>
              <a:t>Seniors’ </a:t>
            </a:r>
            <a:r>
              <a:rPr lang="en-US" sz="3200" b="1" dirty="0" smtClean="0">
                <a:solidFill>
                  <a:srgbClr val="C00000"/>
                </a:solidFill>
                <a:latin typeface="Times New Roman" pitchFamily="18" charset="0"/>
                <a:cs typeface="Times New Roman" pitchFamily="18" charset="0"/>
              </a:rPr>
              <a:t>health portrait in Latvia</a:t>
            </a:r>
            <a:endParaRPr lang="en-US" sz="32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pPr algn="just">
              <a:buFont typeface="Wingdings" pitchFamily="2" charset="2"/>
              <a:buChar char="Ø"/>
            </a:pPr>
            <a:r>
              <a:rPr lang="en-US" sz="2000" b="1" dirty="0" smtClean="0">
                <a:latin typeface="Times New Roman" pitchFamily="18" charset="0"/>
                <a:cs typeface="Times New Roman" pitchFamily="18" charset="0"/>
              </a:rPr>
              <a:t>9% </a:t>
            </a:r>
            <a:r>
              <a:rPr lang="en-US" sz="2000" dirty="0" smtClean="0">
                <a:latin typeface="Times New Roman" pitchFamily="18" charset="0"/>
                <a:cs typeface="Times New Roman" pitchFamily="18" charset="0"/>
              </a:rPr>
              <a:t>of seniors rate their health as good or very good, </a:t>
            </a:r>
            <a:r>
              <a:rPr lang="en-US" sz="2000" b="1" dirty="0" smtClean="0">
                <a:latin typeface="Times New Roman" pitchFamily="18" charset="0"/>
                <a:cs typeface="Times New Roman" pitchFamily="18" charset="0"/>
              </a:rPr>
              <a:t>45.5%</a:t>
            </a:r>
            <a:r>
              <a:rPr lang="en-US" sz="2000" dirty="0" smtClean="0">
                <a:latin typeface="Times New Roman" pitchFamily="18" charset="0"/>
                <a:cs typeface="Times New Roman" pitchFamily="18" charset="0"/>
              </a:rPr>
              <a:t> of seniors rate their health as average, while </a:t>
            </a:r>
            <a:r>
              <a:rPr lang="en-US" sz="2000" b="1" dirty="0" smtClean="0">
                <a:latin typeface="Times New Roman" pitchFamily="18" charset="0"/>
                <a:cs typeface="Times New Roman" pitchFamily="18" charset="0"/>
              </a:rPr>
              <a:t>46%</a:t>
            </a:r>
            <a:r>
              <a:rPr lang="en-US" sz="2000" dirty="0" smtClean="0">
                <a:latin typeface="Times New Roman" pitchFamily="18" charset="0"/>
                <a:cs typeface="Times New Roman" pitchFamily="18" charset="0"/>
              </a:rPr>
              <a:t> of seniors - as bad or very bad.</a:t>
            </a:r>
          </a:p>
          <a:p>
            <a:pPr algn="just">
              <a:buFont typeface="Wingdings" pitchFamily="2" charset="2"/>
              <a:buChar char="Ø"/>
            </a:pPr>
            <a:endParaRPr lang="en-US" sz="2000" dirty="0" smtClean="0">
              <a:latin typeface="Times New Roman" pitchFamily="18" charset="0"/>
              <a:cs typeface="Times New Roman" pitchFamily="18" charset="0"/>
            </a:endParaRPr>
          </a:p>
          <a:p>
            <a:pPr algn="just">
              <a:buFont typeface="Wingdings" pitchFamily="2" charset="2"/>
              <a:buChar char="Ø"/>
            </a:pPr>
            <a:r>
              <a:rPr lang="en-US" sz="2000" dirty="0" smtClean="0">
                <a:latin typeface="Times New Roman" pitchFamily="18" charset="0"/>
                <a:cs typeface="Times New Roman" pitchFamily="18" charset="0"/>
              </a:rPr>
              <a:t>Seniors smoke </a:t>
            </a:r>
            <a:r>
              <a:rPr lang="en-US" sz="2000" b="1" dirty="0" smtClean="0">
                <a:latin typeface="Times New Roman" pitchFamily="18" charset="0"/>
                <a:cs typeface="Times New Roman" pitchFamily="18" charset="0"/>
              </a:rPr>
              <a:t>less </a:t>
            </a:r>
            <a:r>
              <a:rPr lang="en-US" sz="2000" dirty="0" smtClean="0">
                <a:latin typeface="Times New Roman" pitchFamily="18" charset="0"/>
                <a:cs typeface="Times New Roman" pitchFamily="18" charset="0"/>
              </a:rPr>
              <a:t>than younger people.</a:t>
            </a:r>
          </a:p>
          <a:p>
            <a:pPr algn="just">
              <a:buFont typeface="Wingdings" pitchFamily="2" charset="2"/>
              <a:buChar char="Ø"/>
            </a:pPr>
            <a:endParaRPr lang="en-US" sz="2000" dirty="0" smtClean="0">
              <a:latin typeface="Times New Roman" pitchFamily="18" charset="0"/>
              <a:cs typeface="Times New Roman" pitchFamily="18" charset="0"/>
            </a:endParaRPr>
          </a:p>
          <a:p>
            <a:pPr algn="just">
              <a:buFont typeface="Wingdings" pitchFamily="2" charset="2"/>
              <a:buChar char="Ø"/>
            </a:pPr>
            <a:r>
              <a:rPr lang="en-US" sz="2000" dirty="0" smtClean="0">
                <a:latin typeface="Times New Roman" pitchFamily="18" charset="0"/>
                <a:cs typeface="Times New Roman" pitchFamily="18" charset="0"/>
              </a:rPr>
              <a:t>Among seniors physical activity is lower than in younger population – in age group 55-64 physically active are </a:t>
            </a:r>
            <a:r>
              <a:rPr lang="en-US" sz="2000" b="1" dirty="0" smtClean="0">
                <a:latin typeface="Times New Roman" pitchFamily="18" charset="0"/>
                <a:cs typeface="Times New Roman" pitchFamily="18" charset="0"/>
              </a:rPr>
              <a:t>64%</a:t>
            </a:r>
            <a:r>
              <a:rPr lang="en-US" sz="2000" dirty="0" smtClean="0">
                <a:latin typeface="Times New Roman" pitchFamily="18" charset="0"/>
                <a:cs typeface="Times New Roman" pitchFamily="18" charset="0"/>
              </a:rPr>
              <a:t> of population, but at age above 85 years there are </a:t>
            </a:r>
            <a:r>
              <a:rPr lang="en-US" sz="2000" b="1" dirty="0" smtClean="0">
                <a:latin typeface="Times New Roman" pitchFamily="18" charset="0"/>
                <a:cs typeface="Times New Roman" pitchFamily="18" charset="0"/>
              </a:rPr>
              <a:t>25%</a:t>
            </a:r>
            <a:r>
              <a:rPr lang="en-US" sz="2000" dirty="0" smtClean="0">
                <a:latin typeface="Times New Roman" pitchFamily="18" charset="0"/>
                <a:cs typeface="Times New Roman" pitchFamily="18" charset="0"/>
              </a:rPr>
              <a:t> physically active seniors.</a:t>
            </a:r>
          </a:p>
          <a:p>
            <a:pPr algn="just">
              <a:buFont typeface="Wingdings" pitchFamily="2" charset="2"/>
              <a:buChar char="Ø"/>
            </a:pPr>
            <a:endParaRPr lang="en-US" sz="2000" dirty="0" smtClean="0">
              <a:latin typeface="Times New Roman" pitchFamily="18" charset="0"/>
              <a:cs typeface="Times New Roman" pitchFamily="18" charset="0"/>
            </a:endParaRPr>
          </a:p>
          <a:p>
            <a:pPr algn="just">
              <a:buFont typeface="Wingdings" pitchFamily="2" charset="2"/>
              <a:buChar char="Ø"/>
            </a:pPr>
            <a:r>
              <a:rPr lang="en-US" sz="2000" dirty="0" smtClean="0">
                <a:latin typeface="Times New Roman" pitchFamily="18" charset="0"/>
                <a:cs typeface="Times New Roman" pitchFamily="18" charset="0"/>
              </a:rPr>
              <a:t>Seniors are more often overweight and obese than younger people. Most of the population have overweight and obesity in the age group 65-74 years, when this problem affects 75%. </a:t>
            </a:r>
            <a:endParaRPr lang="en-US" sz="20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01D9686-B84F-44EF-8289-A591A6E16726}" type="slidenum">
              <a:rPr lang="lv-LV" smtClean="0"/>
              <a:pPr/>
              <a:t>12</a:t>
            </a:fld>
            <a:endParaRPr lang="lv-LV"/>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lv-LV" b="1" dirty="0" smtClean="0">
              <a:solidFill>
                <a:srgbClr val="C00000"/>
              </a:solidFill>
              <a:latin typeface="Times New Roman" pitchFamily="18" charset="0"/>
              <a:cs typeface="Times New Roman" pitchFamily="18" charset="0"/>
            </a:endParaRPr>
          </a:p>
          <a:p>
            <a:pPr algn="ctr">
              <a:buNone/>
            </a:pPr>
            <a:endParaRPr lang="lv-LV" b="1" dirty="0" smtClean="0">
              <a:solidFill>
                <a:srgbClr val="C00000"/>
              </a:solidFill>
              <a:latin typeface="Times New Roman" pitchFamily="18" charset="0"/>
              <a:cs typeface="Times New Roman" pitchFamily="18" charset="0"/>
            </a:endParaRPr>
          </a:p>
          <a:p>
            <a:pPr algn="ctr">
              <a:buNone/>
            </a:pPr>
            <a:r>
              <a:rPr lang="lv-LV" sz="4000" b="1" dirty="0" smtClean="0">
                <a:solidFill>
                  <a:srgbClr val="C00000"/>
                </a:solidFill>
                <a:latin typeface="Times New Roman" pitchFamily="18" charset="0"/>
                <a:cs typeface="Times New Roman" pitchFamily="18" charset="0"/>
              </a:rPr>
              <a:t>HEALTH PROMOTION </a:t>
            </a:r>
          </a:p>
          <a:p>
            <a:pPr algn="ctr">
              <a:buNone/>
            </a:pPr>
            <a:r>
              <a:rPr lang="lv-LV" sz="4000" b="1" dirty="0" smtClean="0">
                <a:solidFill>
                  <a:srgbClr val="C00000"/>
                </a:solidFill>
                <a:latin typeface="Times New Roman" pitchFamily="18" charset="0"/>
                <a:cs typeface="Times New Roman" pitchFamily="18" charset="0"/>
              </a:rPr>
              <a:t>INTERVENTIONS</a:t>
            </a:r>
            <a:endParaRPr lang="en-US" sz="4000" b="1" dirty="0">
              <a:solidFill>
                <a:srgbClr val="C0000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01D9686-B84F-44EF-8289-A591A6E16726}" type="slidenum">
              <a:rPr lang="lv-LV" smtClean="0"/>
              <a:pPr/>
              <a:t>13</a:t>
            </a:fld>
            <a:endParaRPr lang="lv-LV"/>
          </a:p>
        </p:txBody>
      </p:sp>
      <p:pic>
        <p:nvPicPr>
          <p:cNvPr id="16386" name="Picture 2" descr="http://content.avenija.com/upload/kosmodisk_lv/image/Logo/307_nujosana.jpg">
            <a:hlinkClick r:id="rId2"/>
          </p:cNvPr>
          <p:cNvPicPr>
            <a:picLocks noChangeAspect="1" noChangeArrowheads="1"/>
          </p:cNvPicPr>
          <p:nvPr/>
        </p:nvPicPr>
        <p:blipFill>
          <a:blip r:embed="rId3" cstate="print"/>
          <a:srcRect/>
          <a:stretch>
            <a:fillRect/>
          </a:stretch>
        </p:blipFill>
        <p:spPr bwMode="auto">
          <a:xfrm>
            <a:off x="539552" y="4293096"/>
            <a:ext cx="1656184" cy="2076974"/>
          </a:xfrm>
          <a:prstGeom prst="rect">
            <a:avLst/>
          </a:prstGeom>
          <a:noFill/>
        </p:spPr>
      </p:pic>
      <p:pic>
        <p:nvPicPr>
          <p:cNvPr id="5" name="Picture 2" descr="http://prettymomguide.com/wp-content/uploads/2011/09/Heart-Health.jpg"/>
          <p:cNvPicPr>
            <a:picLocks noChangeAspect="1" noChangeArrowheads="1"/>
          </p:cNvPicPr>
          <p:nvPr/>
        </p:nvPicPr>
        <p:blipFill>
          <a:blip r:embed="rId4" cstate="print"/>
          <a:srcRect/>
          <a:stretch>
            <a:fillRect/>
          </a:stretch>
        </p:blipFill>
        <p:spPr bwMode="auto">
          <a:xfrm>
            <a:off x="3022152" y="4365104"/>
            <a:ext cx="2931414" cy="1944216"/>
          </a:xfrm>
          <a:prstGeom prst="rect">
            <a:avLst/>
          </a:prstGeom>
          <a:noFill/>
        </p:spPr>
      </p:pic>
      <p:pic>
        <p:nvPicPr>
          <p:cNvPr id="6" name="Picture 7" descr="C:\Users\skuklica\Downloads\images.jpg"/>
          <p:cNvPicPr>
            <a:picLocks noChangeAspect="1" noChangeArrowheads="1"/>
          </p:cNvPicPr>
          <p:nvPr/>
        </p:nvPicPr>
        <p:blipFill>
          <a:blip r:embed="rId5" cstate="print"/>
          <a:srcRect/>
          <a:stretch>
            <a:fillRect/>
          </a:stretch>
        </p:blipFill>
        <p:spPr bwMode="auto">
          <a:xfrm>
            <a:off x="6444208" y="4509120"/>
            <a:ext cx="1592262" cy="191135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776" y="116632"/>
            <a:ext cx="6341368" cy="1371600"/>
          </a:xfrm>
        </p:spPr>
        <p:txBody>
          <a:bodyPr>
            <a:normAutofit/>
          </a:bodyPr>
          <a:lstStyle/>
          <a:p>
            <a:pPr algn="ctr"/>
            <a:r>
              <a:rPr lang="en-US" sz="2800" b="1" dirty="0" smtClean="0">
                <a:solidFill>
                  <a:srgbClr val="C00000"/>
                </a:solidFill>
                <a:latin typeface="Times New Roman" pitchFamily="18" charset="0"/>
                <a:cs typeface="Times New Roman" pitchFamily="18" charset="0"/>
              </a:rPr>
              <a:t>Healthy </a:t>
            </a:r>
            <a:r>
              <a:rPr lang="en-US" sz="2800" b="1" dirty="0" smtClean="0">
                <a:solidFill>
                  <a:srgbClr val="C00000"/>
                </a:solidFill>
                <a:latin typeface="Times New Roman" pitchFamily="18" charset="0"/>
                <a:cs typeface="Times New Roman" pitchFamily="18" charset="0"/>
              </a:rPr>
              <a:t>nutrition</a:t>
            </a:r>
            <a:r>
              <a:rPr lang="lv-LV" sz="2800" b="1" dirty="0" smtClean="0">
                <a:solidFill>
                  <a:srgbClr val="C00000"/>
                </a:solidFill>
                <a:latin typeface="Times New Roman" pitchFamily="18" charset="0"/>
                <a:cs typeface="Times New Roman" pitchFamily="18" charset="0"/>
              </a:rPr>
              <a:t> </a:t>
            </a:r>
            <a:r>
              <a:rPr lang="en-US" sz="2800" b="1" dirty="0" smtClean="0">
                <a:solidFill>
                  <a:srgbClr val="C00000"/>
                </a:solidFill>
                <a:latin typeface="Times New Roman" pitchFamily="18" charset="0"/>
                <a:cs typeface="Times New Roman" pitchFamily="18" charset="0"/>
              </a:rPr>
              <a:t>provision for elderly</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1556792"/>
            <a:ext cx="8686800" cy="4752528"/>
          </a:xfrm>
        </p:spPr>
        <p:txBody>
          <a:bodyPr>
            <a:normAutofit fontScale="92500"/>
          </a:bodyPr>
          <a:lstStyle/>
          <a:p>
            <a:pPr marL="0" indent="0" algn="just">
              <a:buFont typeface="Wingdings" pitchFamily="2" charset="2"/>
              <a:buChar char="Ø"/>
            </a:pPr>
            <a:r>
              <a:rPr lang="lv-LV" sz="2400" b="1" dirty="0" smtClean="0">
                <a:solidFill>
                  <a:srgbClr val="C00000"/>
                </a:solidFill>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Healthy Nutrition Guidelines </a:t>
            </a:r>
            <a:r>
              <a:rPr lang="en-US" sz="2400" b="1" dirty="0" smtClean="0">
                <a:solidFill>
                  <a:srgbClr val="C00000"/>
                </a:solidFill>
                <a:latin typeface="Times New Roman" pitchFamily="18" charset="0"/>
                <a:cs typeface="Times New Roman" pitchFamily="18" charset="0"/>
              </a:rPr>
              <a:t>for elderly( above 60 y.) </a:t>
            </a:r>
            <a:r>
              <a:rPr lang="en-US" sz="2400" dirty="0" smtClean="0">
                <a:latin typeface="Times New Roman" pitchFamily="18" charset="0"/>
                <a:cs typeface="Times New Roman" pitchFamily="18" charset="0"/>
              </a:rPr>
              <a:t>Approved with the Ministry of Health </a:t>
            </a:r>
            <a:r>
              <a:rPr lang="en-US" sz="2400" dirty="0" smtClean="0">
                <a:latin typeface="Times New Roman" pitchFamily="18" charset="0"/>
                <a:cs typeface="Times New Roman" pitchFamily="18" charset="0"/>
              </a:rPr>
              <a:t>O</a:t>
            </a:r>
            <a:r>
              <a:rPr lang="en-US" sz="2400" dirty="0" smtClean="0">
                <a:latin typeface="Times New Roman" pitchFamily="18" charset="0"/>
                <a:cs typeface="Times New Roman" pitchFamily="18" charset="0"/>
              </a:rPr>
              <a:t>rder No.127 of 8 August 2007 - </a:t>
            </a:r>
            <a:r>
              <a:rPr lang="en-US" sz="2400" dirty="0" smtClean="0">
                <a:latin typeface="Times New Roman" pitchFamily="18" charset="0"/>
                <a:cs typeface="Times New Roman" pitchFamily="18" charset="0"/>
                <a:hlinkClick r:id="rId2"/>
              </a:rPr>
              <a:t>http</a:t>
            </a:r>
            <a:r>
              <a:rPr lang="en-US" sz="2400" dirty="0" smtClean="0">
                <a:latin typeface="Times New Roman" pitchFamily="18" charset="0"/>
                <a:cs typeface="Times New Roman" pitchFamily="18" charset="0"/>
                <a:hlinkClick r:id="rId2"/>
              </a:rPr>
              <a:t>://</a:t>
            </a:r>
            <a:r>
              <a:rPr lang="en-US" sz="2400" dirty="0" smtClean="0">
                <a:latin typeface="Times New Roman" pitchFamily="18" charset="0"/>
                <a:cs typeface="Times New Roman" pitchFamily="18" charset="0"/>
                <a:hlinkClick r:id="rId2"/>
              </a:rPr>
              <a:t>www.vm.gov.lv/images/userfiles/ieteikumi_veciem_cilvekiem.pdf</a:t>
            </a:r>
            <a:r>
              <a:rPr lang="en-US" sz="2400" dirty="0" smtClean="0">
                <a:latin typeface="Times New Roman" pitchFamily="18" charset="0"/>
                <a:cs typeface="Times New Roman" pitchFamily="18" charset="0"/>
              </a:rPr>
              <a:t> </a:t>
            </a:r>
          </a:p>
          <a:p>
            <a:pPr marL="0" lvl="0" indent="0" algn="just">
              <a:buFont typeface="Wingdings" pitchFamily="2" charset="2"/>
              <a:buChar char="Ø"/>
            </a:pPr>
            <a:r>
              <a:rPr lang="en-US" sz="2400" dirty="0" smtClean="0">
                <a:latin typeface="Times New Roman" pitchFamily="18" charset="0"/>
                <a:cs typeface="Times New Roman" pitchFamily="18" charset="0"/>
              </a:rPr>
              <a:t> </a:t>
            </a:r>
            <a:r>
              <a:rPr lang="en-US" sz="2400" b="1" dirty="0" smtClean="0">
                <a:solidFill>
                  <a:srgbClr val="C00000"/>
                </a:solidFill>
                <a:latin typeface="Times New Roman" pitchFamily="18" charset="0"/>
                <a:cs typeface="Times New Roman" pitchFamily="18" charset="0"/>
              </a:rPr>
              <a:t>Nutrition standards for social </a:t>
            </a:r>
            <a:r>
              <a:rPr lang="en-US" sz="2400" b="1" dirty="0" smtClean="0">
                <a:solidFill>
                  <a:srgbClr val="C00000"/>
                </a:solidFill>
                <a:latin typeface="Times New Roman" pitchFamily="18" charset="0"/>
                <a:cs typeface="Times New Roman" pitchFamily="18" charset="0"/>
              </a:rPr>
              <a:t>care and social rehabilitation </a:t>
            </a:r>
            <a:r>
              <a:rPr lang="en-US" sz="2400" b="1" dirty="0" smtClean="0">
                <a:solidFill>
                  <a:srgbClr val="C00000"/>
                </a:solidFill>
                <a:latin typeface="Times New Roman" pitchFamily="18" charset="0"/>
                <a:cs typeface="Times New Roman" pitchFamily="18" charset="0"/>
              </a:rPr>
              <a:t>institutions clients</a:t>
            </a:r>
            <a:r>
              <a:rPr lang="en-US" sz="2400" dirty="0" smtClean="0">
                <a:solidFill>
                  <a:srgbClr val="C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From 2012 a new regulation was approved wit the aim </a:t>
            </a:r>
            <a:r>
              <a:rPr lang="en-US" sz="2400" dirty="0" smtClean="0">
                <a:latin typeface="Times New Roman" pitchFamily="18" charset="0"/>
                <a:cs typeface="Times New Roman" pitchFamily="18" charset="0"/>
              </a:rPr>
              <a:t> - to ensure </a:t>
            </a:r>
            <a:r>
              <a:rPr lang="en-US" sz="2400" dirty="0" smtClean="0">
                <a:latin typeface="Times New Roman" pitchFamily="18" charset="0"/>
                <a:cs typeface="Times New Roman" pitchFamily="18" charset="0"/>
              </a:rPr>
              <a:t>social </a:t>
            </a:r>
            <a:r>
              <a:rPr lang="en-US" sz="2400" dirty="0" smtClean="0">
                <a:latin typeface="Times New Roman" pitchFamily="18" charset="0"/>
                <a:cs typeface="Times New Roman" pitchFamily="18" charset="0"/>
              </a:rPr>
              <a:t>care and social rehabilitation institutions receive balanced diet, as well as promote healthy eating habits to reduce the risk of communicable and </a:t>
            </a:r>
            <a:r>
              <a:rPr lang="en-US" sz="2400" dirty="0" err="1" smtClean="0">
                <a:latin typeface="Times New Roman" pitchFamily="18" charset="0"/>
                <a:cs typeface="Times New Roman" pitchFamily="18" charset="0"/>
              </a:rPr>
              <a:t>noncommunicable</a:t>
            </a:r>
            <a:r>
              <a:rPr lang="en-US" sz="2400" dirty="0" smtClean="0">
                <a:latin typeface="Times New Roman" pitchFamily="18" charset="0"/>
                <a:cs typeface="Times New Roman" pitchFamily="18" charset="0"/>
              </a:rPr>
              <a:t> diseases. </a:t>
            </a:r>
            <a:endParaRPr lang="en-US" sz="2400" dirty="0" smtClean="0">
              <a:latin typeface="Times New Roman" pitchFamily="18" charset="0"/>
              <a:cs typeface="Times New Roman" pitchFamily="18" charset="0"/>
            </a:endParaRPr>
          </a:p>
          <a:p>
            <a:pPr marL="0" lvl="0" indent="0" algn="just">
              <a:buFont typeface="Wingdings" pitchFamily="2" charset="2"/>
              <a:buChar char="Ø"/>
            </a:pPr>
            <a:r>
              <a:rPr lang="en-US" sz="2400" dirty="0" smtClean="0">
                <a:latin typeface="Times New Roman" pitchFamily="18" charset="0"/>
                <a:cs typeface="Times New Roman" pitchFamily="18" charset="0"/>
              </a:rPr>
              <a:t>Regulation </a:t>
            </a:r>
            <a:r>
              <a:rPr lang="en-US" sz="2400" dirty="0" smtClean="0">
                <a:latin typeface="Times New Roman" pitchFamily="18" charset="0"/>
                <a:cs typeface="Times New Roman" pitchFamily="18" charset="0"/>
              </a:rPr>
              <a:t>defines the energy and nutrient standards, the amount of salt and sugar added to meals and also food products that</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need to</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be included (example fresh vegetables, fruits, </a:t>
            </a:r>
            <a:r>
              <a:rPr lang="en-US" sz="2400" dirty="0" err="1" smtClean="0">
                <a:latin typeface="Times New Roman" pitchFamily="18" charset="0"/>
                <a:cs typeface="Times New Roman" pitchFamily="18" charset="0"/>
              </a:rPr>
              <a:t>milk,etc</a:t>
            </a:r>
            <a:r>
              <a:rPr lang="en-US" sz="2400" dirty="0" smtClean="0">
                <a:latin typeface="Times New Roman" pitchFamily="18" charset="0"/>
                <a:cs typeface="Times New Roman" pitchFamily="18" charset="0"/>
              </a:rPr>
              <a:t>.) or excluded from daily diet (for example French fries, sausages, dried, smoked, salted meat, fish or meat products, frozen meatballs, fish fingers, etc</a:t>
            </a:r>
            <a:r>
              <a:rPr lang="en-US" sz="2400" dirty="0" smtClean="0">
                <a:latin typeface="Times New Roman" pitchFamily="18" charset="0"/>
                <a:cs typeface="Times New Roman" pitchFamily="18" charset="0"/>
              </a:rPr>
              <a:t>.).</a:t>
            </a:r>
          </a:p>
          <a:p>
            <a:pPr marL="0" indent="0" algn="just">
              <a:buFont typeface="Wingdings" pitchFamily="2" charset="2"/>
              <a:buChar char="Ø"/>
            </a:pP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01D9686-B84F-44EF-8289-A591A6E16726}" type="slidenum">
              <a:rPr lang="lv-LV" smtClean="0"/>
              <a:pPr/>
              <a:t>14</a:t>
            </a:fld>
            <a:endParaRPr lang="lv-LV"/>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188640"/>
            <a:ext cx="6624736" cy="1371600"/>
          </a:xfrm>
        </p:spPr>
        <p:txBody>
          <a:bodyPr>
            <a:normAutofit/>
          </a:bodyPr>
          <a:lstStyle/>
          <a:p>
            <a:pPr algn="ctr"/>
            <a:r>
              <a:rPr lang="en-US" sz="2800" b="1" dirty="0" smtClean="0">
                <a:solidFill>
                  <a:srgbClr val="C00000"/>
                </a:solidFill>
                <a:latin typeface="Times New Roman" pitchFamily="18" charset="0"/>
                <a:cs typeface="Times New Roman" pitchFamily="18" charset="0"/>
              </a:rPr>
              <a:t>Conference “Healthy and active in Latvia through life course” in 2012</a:t>
            </a:r>
            <a:endParaRPr lang="en-US" sz="2800"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1524000"/>
            <a:ext cx="8686800" cy="4497288"/>
          </a:xfrm>
        </p:spPr>
        <p:txBody>
          <a:bodyPr>
            <a:normAutofit lnSpcReduction="10000"/>
          </a:bodyPr>
          <a:lstStyle/>
          <a:p>
            <a:pPr algn="just">
              <a:buFont typeface="Wingdings" pitchFamily="2" charset="2"/>
              <a:buChar char="Ø"/>
            </a:pPr>
            <a:r>
              <a:rPr lang="en-US" sz="2800" dirty="0" smtClean="0">
                <a:latin typeface="Times New Roman" pitchFamily="18" charset="0"/>
                <a:cs typeface="Times New Roman" pitchFamily="18" charset="0"/>
              </a:rPr>
              <a:t>The conference “Healthy and Active in Latvia through life course”</a:t>
            </a:r>
            <a:r>
              <a:rPr lang="lv-LV"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had been organized on 12 April 2012 by the Ministry of Health of the Republic of Latvia in cooperation with Riga City Council, WHO Representation in Latvia and Latvian Public Health Fund.</a:t>
            </a:r>
          </a:p>
          <a:p>
            <a:pPr algn="just">
              <a:buFont typeface="Wingdings" pitchFamily="2" charset="2"/>
              <a:buChar char="Ø"/>
            </a:pPr>
            <a:r>
              <a:rPr lang="en-US" sz="2800" dirty="0" smtClean="0">
                <a:latin typeface="Times New Roman" pitchFamily="18" charset="0"/>
                <a:cs typeface="Times New Roman" pitchFamily="18" charset="0"/>
              </a:rPr>
              <a:t>The aim was to promote public </a:t>
            </a:r>
            <a:r>
              <a:rPr lang="en-US" sz="2800" dirty="0" smtClean="0">
                <a:latin typeface="Times New Roman" pitchFamily="18" charset="0"/>
                <a:cs typeface="Times New Roman" pitchFamily="18" charset="0"/>
              </a:rPr>
              <a:t>debates </a:t>
            </a:r>
            <a:r>
              <a:rPr lang="en-US" sz="2800" dirty="0" smtClean="0">
                <a:latin typeface="Times New Roman" pitchFamily="18" charset="0"/>
                <a:cs typeface="Times New Roman" pitchFamily="18" charset="0"/>
              </a:rPr>
              <a:t>on healthy </a:t>
            </a:r>
            <a:r>
              <a:rPr lang="en-US" sz="2800" dirty="0" smtClean="0">
                <a:latin typeface="Times New Roman" pitchFamily="18" charset="0"/>
                <a:cs typeface="Times New Roman" pitchFamily="18" charset="0"/>
              </a:rPr>
              <a:t>ageing </a:t>
            </a:r>
            <a:r>
              <a:rPr lang="en-US" sz="2800" dirty="0" smtClean="0">
                <a:latin typeface="Times New Roman" pitchFamily="18" charset="0"/>
                <a:cs typeface="Times New Roman" pitchFamily="18" charset="0"/>
              </a:rPr>
              <a:t>options in Latvia according public health and inter-</a:t>
            </a:r>
            <a:r>
              <a:rPr lang="en-US" sz="2800" dirty="0" err="1" smtClean="0">
                <a:latin typeface="Times New Roman" pitchFamily="18" charset="0"/>
                <a:cs typeface="Times New Roman" pitchFamily="18" charset="0"/>
              </a:rPr>
              <a:t>sectoral</a:t>
            </a:r>
            <a:r>
              <a:rPr lang="en-US" sz="2800" dirty="0" smtClean="0">
                <a:latin typeface="Times New Roman" pitchFamily="18" charset="0"/>
                <a:cs typeface="Times New Roman" pitchFamily="18" charset="0"/>
              </a:rPr>
              <a:t> policy-making. The conference emphasized the role of local governments in building a healthy </a:t>
            </a:r>
            <a:r>
              <a:rPr lang="en-US" sz="2800" dirty="0" smtClean="0">
                <a:latin typeface="Times New Roman" pitchFamily="18" charset="0"/>
                <a:cs typeface="Times New Roman" pitchFamily="18" charset="0"/>
              </a:rPr>
              <a:t>environment.</a:t>
            </a: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01D9686-B84F-44EF-8289-A591A6E16726}" type="slidenum">
              <a:rPr lang="lv-LV" smtClean="0"/>
              <a:pPr/>
              <a:t>15</a:t>
            </a:fld>
            <a:endParaRPr lang="lv-LV"/>
          </a:p>
        </p:txBody>
      </p:sp>
      <p:pic>
        <p:nvPicPr>
          <p:cNvPr id="5" name="Picture 4"/>
          <p:cNvPicPr/>
          <p:nvPr/>
        </p:nvPicPr>
        <p:blipFill>
          <a:blip r:embed="rId2" cstate="print"/>
          <a:srcRect l="11458" t="9131" r="56076" b="80868"/>
          <a:stretch>
            <a:fillRect/>
          </a:stretch>
        </p:blipFill>
        <p:spPr bwMode="auto">
          <a:xfrm>
            <a:off x="2915816" y="5805264"/>
            <a:ext cx="4355975" cy="83591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9792" y="260648"/>
            <a:ext cx="5472608" cy="975320"/>
          </a:xfrm>
        </p:spPr>
        <p:txBody>
          <a:bodyPr>
            <a:normAutofit/>
          </a:bodyPr>
          <a:lstStyle/>
          <a:p>
            <a:pPr algn="ctr"/>
            <a:r>
              <a:rPr lang="en-US" sz="2800" b="1" dirty="0" smtClean="0">
                <a:solidFill>
                  <a:srgbClr val="C00000"/>
                </a:solidFill>
                <a:latin typeface="Times New Roman" pitchFamily="18" charset="0"/>
                <a:cs typeface="Times New Roman" pitchFamily="18" charset="0"/>
              </a:rPr>
              <a:t>2013 - Year for Heart Health in Latvia</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251520" y="1484784"/>
            <a:ext cx="6408712" cy="5112568"/>
          </a:xfrm>
        </p:spPr>
        <p:txBody>
          <a:bodyPr>
            <a:normAutofit fontScale="92500"/>
          </a:bodyPr>
          <a:lstStyle/>
          <a:p>
            <a:pPr algn="just">
              <a:buFont typeface="Wingdings" pitchFamily="2" charset="2"/>
              <a:buChar char="Ø"/>
            </a:pPr>
            <a:r>
              <a:rPr lang="en-US" sz="2400" dirty="0" smtClean="0">
                <a:latin typeface="Times New Roman" pitchFamily="18" charset="0"/>
                <a:cs typeface="Times New Roman" pitchFamily="18" charset="0"/>
              </a:rPr>
              <a:t>At the end of 2012 the Ministry of Health announced the </a:t>
            </a:r>
            <a:r>
              <a:rPr lang="en-US" sz="2400" dirty="0" smtClean="0">
                <a:latin typeface="Times New Roman" pitchFamily="18" charset="0"/>
                <a:cs typeface="Times New Roman" pitchFamily="18" charset="0"/>
              </a:rPr>
              <a:t>2013th year </a:t>
            </a:r>
            <a:r>
              <a:rPr lang="en-US" sz="2400" dirty="0" smtClean="0">
                <a:latin typeface="Times New Roman" pitchFamily="18" charset="0"/>
                <a:cs typeface="Times New Roman" pitchFamily="18" charset="0"/>
              </a:rPr>
              <a:t>as the Year </a:t>
            </a:r>
            <a:r>
              <a:rPr lang="en-US" sz="2400" dirty="0" smtClean="0">
                <a:latin typeface="Times New Roman" pitchFamily="18" charset="0"/>
                <a:cs typeface="Times New Roman" pitchFamily="18" charset="0"/>
              </a:rPr>
              <a:t>for Heart Health.</a:t>
            </a:r>
            <a:endParaRPr lang="lv-LV"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The main aim of the Year for Heart Health is to draw the public attention to indicators of heart health in Latvia and also to cardiovascular disease risk factors - high blood pressure, unhealthy dietary habits and a sedentary lifestyle</a:t>
            </a:r>
            <a:r>
              <a:rPr lang="en-U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An </a:t>
            </a:r>
            <a:r>
              <a:rPr lang="en-US" sz="2400" dirty="0" smtClean="0">
                <a:latin typeface="Times New Roman" pitchFamily="18" charset="0"/>
                <a:cs typeface="Times New Roman" pitchFamily="18" charset="0"/>
              </a:rPr>
              <a:t>opening event was organized in </a:t>
            </a:r>
            <a:r>
              <a:rPr lang="en-US" sz="2400" dirty="0" smtClean="0">
                <a:latin typeface="Times New Roman" pitchFamily="18" charset="0"/>
                <a:cs typeface="Times New Roman" pitchFamily="18" charset="0"/>
              </a:rPr>
              <a:t>Liepaja</a:t>
            </a:r>
            <a:r>
              <a:rPr lang="lv-LV" sz="2400" dirty="0" smtClean="0">
                <a:latin typeface="Times New Roman" pitchFamily="18" charset="0"/>
                <a:cs typeface="Times New Roman" pitchFamily="18" charset="0"/>
              </a:rPr>
              <a:t> </a:t>
            </a:r>
            <a:r>
              <a:rPr lang="lv-LV" sz="2400" dirty="0" err="1" smtClean="0">
                <a:latin typeface="Times New Roman" pitchFamily="18" charset="0"/>
                <a:cs typeface="Times New Roman" pitchFamily="18" charset="0"/>
              </a:rPr>
              <a:t>and</a:t>
            </a:r>
            <a:r>
              <a:rPr lang="lv-LV"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residents </a:t>
            </a:r>
            <a:r>
              <a:rPr lang="en-US" sz="2400" dirty="0" smtClean="0">
                <a:latin typeface="Times New Roman" pitchFamily="18" charset="0"/>
                <a:cs typeface="Times New Roman" pitchFamily="18" charset="0"/>
              </a:rPr>
              <a:t>were able to check their heart disease risk factors - to determine blood glucose and cholesterol levels, </a:t>
            </a:r>
            <a:r>
              <a:rPr lang="en-US" sz="2400" dirty="0" smtClean="0">
                <a:latin typeface="Times New Roman" pitchFamily="18" charset="0"/>
                <a:cs typeface="Times New Roman" pitchFamily="18" charset="0"/>
              </a:rPr>
              <a:t>to measure </a:t>
            </a:r>
            <a:r>
              <a:rPr lang="en-US" sz="2400" dirty="0" smtClean="0">
                <a:latin typeface="Times New Roman" pitchFamily="18" charset="0"/>
                <a:cs typeface="Times New Roman" pitchFamily="18" charset="0"/>
              </a:rPr>
              <a:t>blood </a:t>
            </a:r>
            <a:r>
              <a:rPr lang="en-US" sz="2400" dirty="0" smtClean="0">
                <a:latin typeface="Times New Roman" pitchFamily="18" charset="0"/>
                <a:cs typeface="Times New Roman" pitchFamily="18" charset="0"/>
              </a:rPr>
              <a:t>pressure and body </a:t>
            </a:r>
            <a:r>
              <a:rPr lang="en-US" sz="2400" dirty="0" smtClean="0">
                <a:latin typeface="Times New Roman" pitchFamily="18" charset="0"/>
                <a:cs typeface="Times New Roman" pitchFamily="18" charset="0"/>
              </a:rPr>
              <a:t>mass </a:t>
            </a:r>
            <a:r>
              <a:rPr lang="en-US" sz="2400" dirty="0" smtClean="0">
                <a:latin typeface="Times New Roman" pitchFamily="18" charset="0"/>
                <a:cs typeface="Times New Roman" pitchFamily="18" charset="0"/>
              </a:rPr>
              <a:t>index (BMI), </a:t>
            </a:r>
            <a:r>
              <a:rPr lang="en-US" sz="2400" dirty="0" smtClean="0">
                <a:latin typeface="Times New Roman" pitchFamily="18" charset="0"/>
                <a:cs typeface="Times New Roman" pitchFamily="18" charset="0"/>
              </a:rPr>
              <a:t>and also get expert advice on </a:t>
            </a:r>
            <a:r>
              <a:rPr lang="en-US" sz="2400" dirty="0" smtClean="0">
                <a:solidFill>
                  <a:schemeClr val="tx1"/>
                </a:solidFill>
                <a:latin typeface="Times New Roman" pitchFamily="18" charset="0"/>
                <a:cs typeface="Times New Roman" pitchFamily="18" charset="0"/>
              </a:rPr>
              <a:t>heart health issues.</a:t>
            </a:r>
          </a:p>
        </p:txBody>
      </p:sp>
      <p:pic>
        <p:nvPicPr>
          <p:cNvPr id="9" name="Attēls 52" descr="http://www.spkc.gov.lv/images/405.jpg"/>
          <p:cNvPicPr/>
          <p:nvPr/>
        </p:nvPicPr>
        <p:blipFill>
          <a:blip r:embed="rId2" cstate="print"/>
          <a:srcRect/>
          <a:stretch>
            <a:fillRect/>
          </a:stretch>
        </p:blipFill>
        <p:spPr bwMode="auto">
          <a:xfrm>
            <a:off x="6911752" y="2708920"/>
            <a:ext cx="2232248"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v-LV" sz="2800" b="1" dirty="0" err="1" smtClean="0">
                <a:solidFill>
                  <a:srgbClr val="C00000"/>
                </a:solidFill>
                <a:latin typeface="Times New Roman" pitchFamily="18" charset="0"/>
                <a:cs typeface="Times New Roman" pitchFamily="18" charset="0"/>
              </a:rPr>
              <a:t>An</a:t>
            </a:r>
            <a:r>
              <a:rPr lang="lv-LV" sz="2800" b="1" dirty="0" smtClean="0">
                <a:solidFill>
                  <a:srgbClr val="C00000"/>
                </a:solidFill>
                <a:latin typeface="Times New Roman" pitchFamily="18" charset="0"/>
                <a:cs typeface="Times New Roman" pitchFamily="18" charset="0"/>
              </a:rPr>
              <a:t> </a:t>
            </a:r>
            <a:r>
              <a:rPr lang="en-US" sz="2800" b="1" dirty="0" smtClean="0">
                <a:solidFill>
                  <a:srgbClr val="C00000"/>
                </a:solidFill>
                <a:latin typeface="Times New Roman" pitchFamily="18" charset="0"/>
                <a:cs typeface="Times New Roman" pitchFamily="18" charset="0"/>
              </a:rPr>
              <a:t>opening event in Liepaja</a:t>
            </a:r>
            <a:endParaRPr lang="en-US" sz="2800" b="1" dirty="0">
              <a:solidFill>
                <a:srgbClr val="C00000"/>
              </a:solidFill>
              <a:latin typeface="Times New Roman" pitchFamily="18" charset="0"/>
              <a:cs typeface="Times New Roman" pitchFamily="18" charset="0"/>
            </a:endParaRPr>
          </a:p>
        </p:txBody>
      </p:sp>
      <p:sp>
        <p:nvSpPr>
          <p:cNvPr id="6" name="Slide Number Placeholder 5"/>
          <p:cNvSpPr>
            <a:spLocks noGrp="1"/>
          </p:cNvSpPr>
          <p:nvPr>
            <p:ph type="sldNum" idx="12"/>
          </p:nvPr>
        </p:nvSpPr>
        <p:spPr/>
        <p:txBody>
          <a:bodyPr/>
          <a:lstStyle/>
          <a:p>
            <a:pPr>
              <a:defRPr/>
            </a:pPr>
            <a:fld id="{88E61814-0EA5-4CBD-837D-F0B79EC3A30B}" type="slidenum">
              <a:rPr lang="en-GB" smtClean="0"/>
              <a:pPr>
                <a:defRPr/>
              </a:pPr>
              <a:t>17</a:t>
            </a:fld>
            <a:endParaRPr lang="en-GB" dirty="0"/>
          </a:p>
        </p:txBody>
      </p:sp>
      <p:pic>
        <p:nvPicPr>
          <p:cNvPr id="7" name="Picture 6"/>
          <p:cNvPicPr/>
          <p:nvPr/>
        </p:nvPicPr>
        <p:blipFill>
          <a:blip r:embed="rId2" cstate="print"/>
          <a:srcRect/>
          <a:stretch>
            <a:fillRect/>
          </a:stretch>
        </p:blipFill>
        <p:spPr bwMode="auto">
          <a:xfrm>
            <a:off x="899592" y="1700808"/>
            <a:ext cx="4228174" cy="1922666"/>
          </a:xfrm>
          <a:prstGeom prst="rect">
            <a:avLst/>
          </a:prstGeom>
          <a:noFill/>
          <a:ln w="9525">
            <a:noFill/>
            <a:miter lim="800000"/>
            <a:headEnd/>
            <a:tailEnd/>
          </a:ln>
        </p:spPr>
      </p:pic>
      <p:pic>
        <p:nvPicPr>
          <p:cNvPr id="8" name="Content Placeholder 7"/>
          <p:cNvPicPr>
            <a:picLocks noGrp="1"/>
          </p:cNvPicPr>
          <p:nvPr>
            <p:ph idx="1"/>
          </p:nvPr>
        </p:nvPicPr>
        <p:blipFill>
          <a:blip r:embed="rId3" cstate="print"/>
          <a:srcRect/>
          <a:stretch>
            <a:fillRect/>
          </a:stretch>
        </p:blipFill>
        <p:spPr bwMode="auto">
          <a:xfrm>
            <a:off x="5076056" y="1556792"/>
            <a:ext cx="3915295" cy="2622665"/>
          </a:xfrm>
          <a:prstGeom prst="rect">
            <a:avLst/>
          </a:prstGeom>
          <a:noFill/>
          <a:ln w="9525">
            <a:noFill/>
            <a:miter lim="800000"/>
            <a:headEnd/>
            <a:tailEnd/>
          </a:ln>
        </p:spPr>
      </p:pic>
      <p:pic>
        <p:nvPicPr>
          <p:cNvPr id="9" name="Picture 8"/>
          <p:cNvPicPr/>
          <p:nvPr/>
        </p:nvPicPr>
        <p:blipFill>
          <a:blip r:embed="rId4" cstate="print"/>
          <a:srcRect/>
          <a:stretch>
            <a:fillRect/>
          </a:stretch>
        </p:blipFill>
        <p:spPr bwMode="auto">
          <a:xfrm>
            <a:off x="4921189" y="4221088"/>
            <a:ext cx="4222811" cy="2035104"/>
          </a:xfrm>
          <a:prstGeom prst="rect">
            <a:avLst/>
          </a:prstGeom>
          <a:noFill/>
          <a:ln w="9525">
            <a:noFill/>
            <a:miter lim="800000"/>
            <a:headEnd/>
            <a:tailEnd/>
          </a:ln>
        </p:spPr>
      </p:pic>
      <p:pic>
        <p:nvPicPr>
          <p:cNvPr id="10" name="Attēls 1" descr="http://www.irliepaja.lv/uploads/images/gallery/large/00cc093ba27497f1c7d67f3d72b33e0cc70c6916.jpg"/>
          <p:cNvPicPr/>
          <p:nvPr/>
        </p:nvPicPr>
        <p:blipFill>
          <a:blip r:embed="rId5" cstate="print"/>
          <a:srcRect/>
          <a:stretch>
            <a:fillRect/>
          </a:stretch>
        </p:blipFill>
        <p:spPr bwMode="auto">
          <a:xfrm>
            <a:off x="2483768" y="3429000"/>
            <a:ext cx="2743200" cy="1827571"/>
          </a:xfrm>
          <a:prstGeom prst="rect">
            <a:avLst/>
          </a:prstGeom>
          <a:noFill/>
          <a:ln w="9525">
            <a:noFill/>
            <a:miter lim="800000"/>
            <a:headEnd/>
            <a:tailEnd/>
          </a:ln>
        </p:spPr>
      </p:pic>
      <p:pic>
        <p:nvPicPr>
          <p:cNvPr id="11" name="Picture 10"/>
          <p:cNvPicPr/>
          <p:nvPr/>
        </p:nvPicPr>
        <p:blipFill>
          <a:blip r:embed="rId6" cstate="print"/>
          <a:srcRect/>
          <a:stretch>
            <a:fillRect/>
          </a:stretch>
        </p:blipFill>
        <p:spPr bwMode="auto">
          <a:xfrm>
            <a:off x="0" y="3573016"/>
            <a:ext cx="2743200" cy="1837427"/>
          </a:xfrm>
          <a:prstGeom prst="rect">
            <a:avLst/>
          </a:prstGeom>
          <a:noFill/>
          <a:ln w="9525">
            <a:noFill/>
            <a:miter lim="800000"/>
            <a:headEnd/>
            <a:tailEnd/>
          </a:ln>
        </p:spPr>
      </p:pic>
      <p:pic>
        <p:nvPicPr>
          <p:cNvPr id="12" name="Attēls 4" descr="http://www.irliepaja.lv/uploads/images/gallery/large/3e4705f94c17336f0c3756dab6b6fe2f77211c71.jpg"/>
          <p:cNvPicPr/>
          <p:nvPr/>
        </p:nvPicPr>
        <p:blipFill>
          <a:blip r:embed="rId7" cstate="print"/>
          <a:srcRect/>
          <a:stretch>
            <a:fillRect/>
          </a:stretch>
        </p:blipFill>
        <p:spPr bwMode="auto">
          <a:xfrm>
            <a:off x="1907704" y="4797152"/>
            <a:ext cx="3096344" cy="1827571"/>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v-LV" b="1" dirty="0" smtClean="0">
                <a:solidFill>
                  <a:srgbClr val="C00000"/>
                </a:solidFill>
                <a:latin typeface="Times New Roman" pitchFamily="18" charset="0"/>
                <a:cs typeface="Times New Roman" pitchFamily="18" charset="0"/>
              </a:rPr>
              <a:t>2014 – YEAR FOR FAMILY HEALTH IN LATVIA</a:t>
            </a:r>
            <a:endParaRPr lang="en-US" b="1" dirty="0"/>
          </a:p>
        </p:txBody>
      </p:sp>
      <p:sp>
        <p:nvSpPr>
          <p:cNvPr id="3" name="Content Placeholder 2"/>
          <p:cNvSpPr>
            <a:spLocks noGrp="1"/>
          </p:cNvSpPr>
          <p:nvPr>
            <p:ph idx="1"/>
          </p:nvPr>
        </p:nvSpPr>
        <p:spPr>
          <a:xfrm>
            <a:off x="304800" y="1700808"/>
            <a:ext cx="8686800" cy="4699992"/>
          </a:xfrm>
        </p:spPr>
        <p:txBody>
          <a:bodyPr>
            <a:normAutofit/>
          </a:bodyPr>
          <a:lstStyle/>
          <a:p>
            <a:pPr algn="just">
              <a:buFont typeface="Wingdings" pitchFamily="2" charset="2"/>
              <a:buChar char="Ø"/>
            </a:pPr>
            <a:r>
              <a:rPr lang="en-US" sz="2800" dirty="0" smtClean="0">
                <a:latin typeface="Times New Roman" pitchFamily="18" charset="0"/>
                <a:cs typeface="Times New Roman" pitchFamily="18" charset="0"/>
              </a:rPr>
              <a:t>At the end of </a:t>
            </a:r>
            <a:r>
              <a:rPr lang="en-US" sz="2800" dirty="0" smtClean="0">
                <a:latin typeface="Times New Roman" pitchFamily="18" charset="0"/>
                <a:cs typeface="Times New Roman" pitchFamily="18" charset="0"/>
              </a:rPr>
              <a:t>2013 </a:t>
            </a:r>
            <a:r>
              <a:rPr lang="en-US" sz="2800" dirty="0" smtClean="0">
                <a:latin typeface="Times New Roman" pitchFamily="18" charset="0"/>
                <a:cs typeface="Times New Roman" pitchFamily="18" charset="0"/>
              </a:rPr>
              <a:t>the Ministry of Health announced the </a:t>
            </a:r>
            <a:r>
              <a:rPr lang="en-US" sz="2800" dirty="0" smtClean="0">
                <a:latin typeface="Times New Roman" pitchFamily="18" charset="0"/>
                <a:cs typeface="Times New Roman" pitchFamily="18" charset="0"/>
              </a:rPr>
              <a:t>2014th year </a:t>
            </a:r>
            <a:r>
              <a:rPr lang="en-US" sz="2800" dirty="0" smtClean="0">
                <a:latin typeface="Times New Roman" pitchFamily="18" charset="0"/>
                <a:cs typeface="Times New Roman" pitchFamily="18" charset="0"/>
              </a:rPr>
              <a:t>as the Year </a:t>
            </a:r>
            <a:r>
              <a:rPr lang="en-US" sz="2800" dirty="0" smtClean="0">
                <a:latin typeface="Times New Roman" pitchFamily="18" charset="0"/>
                <a:cs typeface="Times New Roman" pitchFamily="18" charset="0"/>
              </a:rPr>
              <a:t>for Family Health.</a:t>
            </a:r>
          </a:p>
          <a:p>
            <a:pPr>
              <a:buFont typeface="Wingdings" pitchFamily="2" charset="2"/>
              <a:buChar char="Ø"/>
            </a:pP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main aim of </a:t>
            </a:r>
            <a:r>
              <a:rPr lang="en-US" sz="2800" dirty="0" smtClean="0">
                <a:latin typeface="Times New Roman" pitchFamily="18" charset="0"/>
                <a:cs typeface="Times New Roman" pitchFamily="18" charset="0"/>
              </a:rPr>
              <a:t>the Year for Family Health is to highlight  the role of primary health care as the best  and most available option for disease prevention and timely determination of the main risk factors of diseases and  also to promote  healthy lifestyle </a:t>
            </a:r>
            <a:r>
              <a:rPr lang="en-US" sz="2800" dirty="0" err="1" smtClean="0">
                <a:latin typeface="Times New Roman" pitchFamily="18" charset="0"/>
                <a:cs typeface="Times New Roman" pitchFamily="18" charset="0"/>
              </a:rPr>
              <a:t>amo</a:t>
            </a:r>
            <a:r>
              <a:rPr lang="lv-LV" sz="2800" dirty="0" smtClean="0">
                <a:latin typeface="Times New Roman" pitchFamily="18" charset="0"/>
                <a:cs typeface="Times New Roman" pitchFamily="18" charset="0"/>
              </a:rPr>
              <a:t>n</a:t>
            </a:r>
            <a:r>
              <a:rPr lang="en-US" sz="2800" dirty="0" smtClean="0">
                <a:latin typeface="Times New Roman" pitchFamily="18" charset="0"/>
                <a:cs typeface="Times New Roman" pitchFamily="18" charset="0"/>
              </a:rPr>
              <a:t>g all age groups.</a:t>
            </a:r>
          </a:p>
          <a:p>
            <a:pPr algn="just">
              <a:buFont typeface="Wingdings" pitchFamily="2" charset="2"/>
              <a:buChar char="Ø"/>
            </a:pPr>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01D9686-B84F-44EF-8289-A591A6E16726}" type="slidenum">
              <a:rPr lang="lv-LV" smtClean="0"/>
              <a:pPr/>
              <a:t>18</a:t>
            </a:fld>
            <a:endParaRPr lang="lv-LV"/>
          </a:p>
        </p:txBody>
      </p:sp>
      <p:pic>
        <p:nvPicPr>
          <p:cNvPr id="5" name="Picture 2" descr="http://www.vm.gov.lv/images/articles/large/4401_aktualitate_gvg_2014_720x314.jpg"/>
          <p:cNvPicPr>
            <a:picLocks noChangeAspect="1" noChangeArrowheads="1"/>
          </p:cNvPicPr>
          <p:nvPr/>
        </p:nvPicPr>
        <p:blipFill>
          <a:blip r:embed="rId2" cstate="print"/>
          <a:srcRect/>
          <a:stretch>
            <a:fillRect/>
          </a:stretch>
        </p:blipFill>
        <p:spPr bwMode="auto">
          <a:xfrm>
            <a:off x="1979712" y="4869160"/>
            <a:ext cx="4104456" cy="160609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6618" y="1700808"/>
            <a:ext cx="8208912" cy="2370335"/>
          </a:xfrm>
        </p:spPr>
        <p:txBody>
          <a:bodyPr>
            <a:normAutofit fontScale="92500"/>
          </a:bodyPr>
          <a:lstStyle/>
          <a:p>
            <a:pPr lvl="0" algn="just">
              <a:buFont typeface="Wingdings" panose="05000000000000000000" pitchFamily="2" charset="2"/>
              <a:buChar char="ü"/>
            </a:pPr>
            <a:r>
              <a:rPr lang="en-US" sz="2800" dirty="0" smtClean="0">
                <a:latin typeface="Times New Roman" pitchFamily="18" charset="0"/>
                <a:cs typeface="Times New Roman" pitchFamily="18" charset="0"/>
              </a:rPr>
              <a:t>on cardiovascular disease risk factors, which can be prevented by using adequate nutrition</a:t>
            </a:r>
            <a:r>
              <a:rPr lang="en-US" sz="2800" dirty="0" smtClean="0">
                <a:latin typeface="Times New Roman" pitchFamily="18" charset="0"/>
                <a:cs typeface="Times New Roman" pitchFamily="18" charset="0"/>
              </a:rPr>
              <a:t>;</a:t>
            </a:r>
          </a:p>
          <a:p>
            <a:pPr lvl="0" algn="just">
              <a:buFont typeface="Wingdings" panose="05000000000000000000" pitchFamily="2" charset="2"/>
              <a:buChar char="ü"/>
            </a:pPr>
            <a:r>
              <a:rPr lang="en-US" sz="2800" dirty="0" smtClean="0">
                <a:latin typeface="Times New Roman" pitchFamily="18" charset="0"/>
                <a:cs typeface="Times New Roman" pitchFamily="18" charset="0"/>
              </a:rPr>
              <a:t>on the </a:t>
            </a:r>
            <a:r>
              <a:rPr lang="en-US" sz="2800" dirty="0" smtClean="0">
                <a:latin typeface="Times New Roman" pitchFamily="18" charset="0"/>
                <a:cs typeface="Times New Roman" pitchFamily="18" charset="0"/>
              </a:rPr>
              <a:t>recognition of symptoms of </a:t>
            </a:r>
            <a:r>
              <a:rPr lang="en-US" sz="2800" dirty="0" smtClean="0">
                <a:latin typeface="Times New Roman" pitchFamily="18" charset="0"/>
                <a:cs typeface="Times New Roman" pitchFamily="18" charset="0"/>
              </a:rPr>
              <a:t>cardiovascular disease </a:t>
            </a:r>
            <a:r>
              <a:rPr lang="en-US" sz="2800" dirty="0" smtClean="0">
                <a:latin typeface="Times New Roman" pitchFamily="18" charset="0"/>
                <a:cs typeface="Times New Roman" pitchFamily="18" charset="0"/>
              </a:rPr>
              <a:t>in order to facilitate timely referral to medical </a:t>
            </a:r>
            <a:r>
              <a:rPr lang="en-US" sz="2800" dirty="0" smtClean="0">
                <a:latin typeface="Times New Roman" pitchFamily="18" charset="0"/>
                <a:cs typeface="Times New Roman" pitchFamily="18" charset="0"/>
              </a:rPr>
              <a:t>personnel</a:t>
            </a:r>
          </a:p>
          <a:p>
            <a:pPr lvl="0" algn="just">
              <a:buFont typeface="Wingdings" panose="05000000000000000000" pitchFamily="2" charset="2"/>
              <a:buChar char="ü"/>
            </a:pPr>
            <a:r>
              <a:rPr lang="en-US" sz="2800" dirty="0" smtClean="0">
                <a:solidFill>
                  <a:schemeClr val="tx1"/>
                </a:solidFill>
                <a:latin typeface="Times New Roman" pitchFamily="18" charset="0"/>
                <a:cs typeface="Times New Roman" pitchFamily="18" charset="0"/>
              </a:rPr>
              <a:t>World Heart Day events.</a:t>
            </a:r>
          </a:p>
          <a:p>
            <a:endParaRPr lang="lv-LV" sz="2600" dirty="0">
              <a:solidFill>
                <a:schemeClr val="tx1">
                  <a:lumMod val="65000"/>
                  <a:lumOff val="35000"/>
                </a:schemeClr>
              </a:solidFill>
            </a:endParaRPr>
          </a:p>
        </p:txBody>
      </p:sp>
      <p:sp>
        <p:nvSpPr>
          <p:cNvPr id="4" name="Title 1"/>
          <p:cNvSpPr txBox="1">
            <a:spLocks/>
          </p:cNvSpPr>
          <p:nvPr/>
        </p:nvSpPr>
        <p:spPr>
          <a:xfrm>
            <a:off x="2987163" y="260648"/>
            <a:ext cx="5976663" cy="1143000"/>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en-US" sz="3600" b="1" i="0" u="none" strike="noStrike" kern="1200" cap="none" spc="0" baseline="0">
                <a:solidFill>
                  <a:srgbClr val="376092"/>
                </a:solidFill>
                <a:uFillTx/>
                <a:latin typeface="Calibri"/>
              </a:defRPr>
            </a:lvl1pPr>
          </a:lstStyle>
          <a:p>
            <a:r>
              <a:rPr lang="lv-LV" dirty="0" smtClean="0">
                <a:solidFill>
                  <a:srgbClr val="C00000"/>
                </a:solidFill>
                <a:latin typeface="Times New Roman" pitchFamily="18" charset="0"/>
                <a:cs typeface="Times New Roman" pitchFamily="18" charset="0"/>
              </a:rPr>
              <a:t>CAMPAIGNS IN 2014 (I)</a:t>
            </a:r>
            <a:endParaRPr lang="lv-LV" dirty="0">
              <a:solidFill>
                <a:srgbClr val="C00000"/>
              </a:solidFill>
              <a:latin typeface="Times New Roman" pitchFamily="18" charset="0"/>
              <a:cs typeface="Times New Roman" pitchFamily="18" charset="0"/>
            </a:endParaRPr>
          </a:p>
        </p:txBody>
      </p:sp>
      <p:pic>
        <p:nvPicPr>
          <p:cNvPr id="2050" name="Picture 2" descr="C:\Backup\Ilze.Straume\Sirds\Sirds gads\kampaņa\bildes Rezekne\image16.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0072" y="4365104"/>
            <a:ext cx="3131840" cy="2348880"/>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Backup\Ilze.Straume\Sirds\Sirds gads\kampaņa\bildes Rezekne\image17.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5616" y="4365104"/>
            <a:ext cx="3131839" cy="23488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532315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a:xfrm>
            <a:off x="1979712" y="152400"/>
            <a:ext cx="7011888" cy="1371600"/>
          </a:xfrm>
        </p:spPr>
        <p:txBody>
          <a:bodyPr>
            <a:noAutofit/>
          </a:bodyPr>
          <a:lstStyle/>
          <a:p>
            <a:pPr algn="ctr"/>
            <a:r>
              <a:rPr lang="en-US" sz="2400" b="1" dirty="0" smtClean="0">
                <a:solidFill>
                  <a:srgbClr val="C00000"/>
                </a:solidFill>
                <a:latin typeface="Times New Roman" pitchFamily="18" charset="0"/>
                <a:cs typeface="Times New Roman" pitchFamily="18" charset="0"/>
              </a:rPr>
              <a:t>Public health strategy for 2011-2017</a:t>
            </a:r>
            <a:br>
              <a:rPr lang="en-US" sz="2400" b="1" dirty="0" smtClean="0">
                <a:solidFill>
                  <a:srgbClr val="C00000"/>
                </a:solidFill>
                <a:latin typeface="Times New Roman" pitchFamily="18" charset="0"/>
                <a:cs typeface="Times New Roman" pitchFamily="18" charset="0"/>
              </a:rPr>
            </a:br>
            <a:r>
              <a:rPr lang="en-US" sz="1800" b="1" dirty="0" smtClean="0">
                <a:solidFill>
                  <a:srgbClr val="C00000"/>
                </a:solidFill>
                <a:latin typeface="Times New Roman" pitchFamily="18" charset="0"/>
                <a:cs typeface="Times New Roman" pitchFamily="18" charset="0"/>
              </a:rPr>
              <a:t>(Adopted by cabinet of ministers order No.504 dated 5 </a:t>
            </a:r>
            <a:r>
              <a:rPr lang="en-US" sz="1800" b="1" dirty="0" err="1" smtClean="0">
                <a:solidFill>
                  <a:srgbClr val="C00000"/>
                </a:solidFill>
                <a:latin typeface="Times New Roman" pitchFamily="18" charset="0"/>
                <a:cs typeface="Times New Roman" pitchFamily="18" charset="0"/>
              </a:rPr>
              <a:t>october</a:t>
            </a:r>
            <a:r>
              <a:rPr lang="en-US" sz="1800" b="1" dirty="0" smtClean="0">
                <a:solidFill>
                  <a:srgbClr val="C00000"/>
                </a:solidFill>
                <a:latin typeface="Times New Roman" pitchFamily="18" charset="0"/>
                <a:cs typeface="Times New Roman" pitchFamily="18" charset="0"/>
              </a:rPr>
              <a:t> 2011) </a:t>
            </a:r>
            <a:endParaRPr lang="en-US" sz="1800" b="1" dirty="0">
              <a:solidFill>
                <a:srgbClr val="C00000"/>
              </a:solidFill>
              <a:latin typeface="Times New Roman" pitchFamily="18" charset="0"/>
              <a:cs typeface="Times New Roman" pitchFamily="18" charset="0"/>
            </a:endParaRPr>
          </a:p>
        </p:txBody>
      </p:sp>
      <p:pic>
        <p:nvPicPr>
          <p:cNvPr id="5" name="Content Placeholder 4" descr="DSC09926.JPG"/>
          <p:cNvPicPr>
            <a:picLocks noGrp="1" noChangeAspect="1"/>
          </p:cNvPicPr>
          <p:nvPr>
            <p:ph idx="1"/>
          </p:nvPr>
        </p:nvPicPr>
        <p:blipFill>
          <a:blip r:embed="rId2" cstate="print"/>
          <a:stretch>
            <a:fillRect/>
          </a:stretch>
        </p:blipFill>
        <p:spPr bwMode="auto">
          <a:xfrm>
            <a:off x="4211960" y="1772816"/>
            <a:ext cx="4705004" cy="4105031"/>
          </a:xfrm>
          <a:prstGeom prst="rect">
            <a:avLst/>
          </a:prstGeom>
          <a:noFill/>
          <a:ln w="9525">
            <a:noFill/>
            <a:round/>
            <a:headEnd/>
            <a:tailEnd/>
          </a:ln>
        </p:spPr>
      </p:pic>
      <p:sp>
        <p:nvSpPr>
          <p:cNvPr id="6" name="Taisnstūris 5"/>
          <p:cNvSpPr/>
          <p:nvPr/>
        </p:nvSpPr>
        <p:spPr>
          <a:xfrm>
            <a:off x="179512" y="1700808"/>
            <a:ext cx="3672408" cy="1938992"/>
          </a:xfrm>
          <a:prstGeom prst="rect">
            <a:avLst/>
          </a:prstGeom>
          <a:ln>
            <a:solidFill>
              <a:srgbClr val="00B050"/>
            </a:solidFill>
          </a:ln>
        </p:spPr>
        <p:txBody>
          <a:bodyPr wrap="square">
            <a:spAutoFit/>
          </a:bodyPr>
          <a:lstStyle/>
          <a:p>
            <a:pPr algn="just"/>
            <a:r>
              <a:rPr lang="en-US" sz="2000" b="1" dirty="0" smtClean="0">
                <a:latin typeface="Times New Roman" pitchFamily="18" charset="0"/>
                <a:cs typeface="Times New Roman" pitchFamily="18" charset="0"/>
              </a:rPr>
              <a:t>The aim of public health policy </a:t>
            </a:r>
            <a:r>
              <a:rPr lang="en-US" sz="2000" dirty="0" smtClean="0">
                <a:latin typeface="Times New Roman" pitchFamily="18" charset="0"/>
                <a:cs typeface="Times New Roman" pitchFamily="18" charset="0"/>
              </a:rPr>
              <a:t>is</a:t>
            </a:r>
            <a:r>
              <a:rPr lang="en-US" sz="2000" b="1"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to prolong the healthy life years of the Latvian population and to prevent untimely deaths, while maintaining, improving and restoring health.</a:t>
            </a:r>
            <a:endParaRPr lang="en-US" sz="2000" dirty="0" smtClean="0">
              <a:latin typeface="Times New Roman" pitchFamily="18" charset="0"/>
              <a:cs typeface="Times New Roman" pitchFamily="18" charset="0"/>
            </a:endParaRPr>
          </a:p>
        </p:txBody>
      </p:sp>
      <p:sp>
        <p:nvSpPr>
          <p:cNvPr id="7" name="Taisnstūris 6"/>
          <p:cNvSpPr/>
          <p:nvPr/>
        </p:nvSpPr>
        <p:spPr>
          <a:xfrm>
            <a:off x="179512" y="3933056"/>
            <a:ext cx="3672408" cy="1631216"/>
          </a:xfrm>
          <a:prstGeom prst="rect">
            <a:avLst/>
          </a:prstGeom>
          <a:ln>
            <a:solidFill>
              <a:srgbClr val="00B050"/>
            </a:solidFill>
          </a:ln>
        </p:spPr>
        <p:txBody>
          <a:bodyPr wrap="square">
            <a:spAutoFit/>
          </a:bodyPr>
          <a:lstStyle/>
          <a:p>
            <a:pPr algn="just"/>
            <a:r>
              <a:rPr lang="en-US" sz="2000" b="1" dirty="0" smtClean="0">
                <a:latin typeface="Times New Roman" pitchFamily="18" charset="0"/>
                <a:cs typeface="Times New Roman" pitchFamily="18" charset="0"/>
              </a:rPr>
              <a:t>To be achieved by 2017:</a:t>
            </a:r>
          </a:p>
          <a:p>
            <a:pPr algn="just">
              <a:buFont typeface="Arial" pitchFamily="34" charset="0"/>
              <a:buChar char="•"/>
            </a:pPr>
            <a:r>
              <a:rPr lang="en-US" sz="2000" dirty="0" smtClean="0">
                <a:latin typeface="Times New Roman" pitchFamily="18" charset="0"/>
                <a:cs typeface="Times New Roman" pitchFamily="18" charset="0"/>
              </a:rPr>
              <a:t>To increase by two years the healthy life years of individuals;</a:t>
            </a:r>
          </a:p>
          <a:p>
            <a:pPr algn="just">
              <a:buFont typeface="Arial" pitchFamily="34" charset="0"/>
              <a:buChar char="•"/>
            </a:pPr>
            <a:r>
              <a:rPr lang="en-US" sz="2000" dirty="0" smtClean="0">
                <a:latin typeface="Times New Roman" pitchFamily="18" charset="0"/>
                <a:cs typeface="Times New Roman" pitchFamily="18" charset="0"/>
              </a:rPr>
              <a:t>To decrease by 20% the potential years of life lost.</a:t>
            </a:r>
            <a:endParaRPr lang="en-US" sz="2000" dirty="0" smtClean="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412776"/>
            <a:ext cx="8208912" cy="4104456"/>
          </a:xfrm>
        </p:spPr>
        <p:txBody>
          <a:bodyPr>
            <a:normAutofit/>
          </a:bodyPr>
          <a:lstStyle/>
          <a:p>
            <a:pPr algn="just">
              <a:buFont typeface="Wingdings" pitchFamily="2" charset="2"/>
              <a:buChar char="Ø"/>
            </a:pPr>
            <a:r>
              <a:rPr lang="en-US" dirty="0" smtClean="0">
                <a:latin typeface="Times New Roman" pitchFamily="18" charset="0"/>
                <a:cs typeface="Times New Roman" pitchFamily="18" charset="0"/>
              </a:rPr>
              <a:t>Public awareness campaign to promote the recognition of symptoms of mental disorders, as well as to build a society tolerant attitude towards people with mental illnesses.</a:t>
            </a:r>
            <a:endParaRPr lang="lv-LV"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International Suicide Prevention Day events</a:t>
            </a:r>
            <a:endParaRPr lang="lv-LV"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World Mental Health Day events</a:t>
            </a:r>
            <a:endParaRPr lang="lv-LV" dirty="0">
              <a:solidFill>
                <a:schemeClr val="tx1"/>
              </a:solidFill>
              <a:latin typeface="Times New Roman" pitchFamily="18" charset="0"/>
              <a:cs typeface="Times New Roman" pitchFamily="18" charset="0"/>
            </a:endParaRPr>
          </a:p>
        </p:txBody>
      </p:sp>
      <p:sp>
        <p:nvSpPr>
          <p:cNvPr id="4" name="Title 1"/>
          <p:cNvSpPr txBox="1">
            <a:spLocks/>
          </p:cNvSpPr>
          <p:nvPr/>
        </p:nvSpPr>
        <p:spPr>
          <a:xfrm>
            <a:off x="2987163" y="260648"/>
            <a:ext cx="5976663" cy="1143000"/>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en-US" sz="3600" b="1" i="0" u="none" strike="noStrike" kern="1200" cap="none" spc="0" baseline="0">
                <a:solidFill>
                  <a:srgbClr val="376092"/>
                </a:solidFill>
                <a:uFillTx/>
                <a:latin typeface="Calibri"/>
              </a:defRPr>
            </a:lvl1pPr>
          </a:lstStyle>
          <a:p>
            <a:r>
              <a:rPr lang="lv-LV" dirty="0" smtClean="0">
                <a:solidFill>
                  <a:srgbClr val="C00000"/>
                </a:solidFill>
                <a:latin typeface="Times New Roman" pitchFamily="18" charset="0"/>
                <a:cs typeface="Times New Roman" pitchFamily="18" charset="0"/>
              </a:rPr>
              <a:t>CAMPAIGNS IN 2014 (II)</a:t>
            </a:r>
            <a:endParaRPr lang="lv-LV" dirty="0">
              <a:solidFill>
                <a:srgbClr val="C00000"/>
              </a:solidFill>
              <a:latin typeface="Times New Roman" pitchFamily="18" charset="0"/>
              <a:cs typeface="Times New Roman" pitchFamily="18" charset="0"/>
            </a:endParaRPr>
          </a:p>
        </p:txBody>
      </p:sp>
      <p:pic>
        <p:nvPicPr>
          <p:cNvPr id="3074" name="Picture 2" descr="File:Suicide prevention-DOD.jpg">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03848" y="4797152"/>
            <a:ext cx="3061002" cy="174859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042266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332656"/>
            <a:ext cx="5904655" cy="1143000"/>
          </a:xfrm>
        </p:spPr>
        <p:txBody>
          <a:bodyPr>
            <a:noAutofit/>
          </a:bodyPr>
          <a:lstStyle/>
          <a:p>
            <a:pPr algn="ctr"/>
            <a:r>
              <a:rPr lang="en-US" sz="2800" b="1" dirty="0" smtClean="0">
                <a:solidFill>
                  <a:srgbClr val="C00000"/>
                </a:solidFill>
                <a:latin typeface="Times New Roman" pitchFamily="18" charset="0"/>
                <a:cs typeface="Times New Roman" pitchFamily="18" charset="0"/>
              </a:rPr>
              <a:t>Health promotion activities in cooperation with local governments</a:t>
            </a:r>
            <a:endParaRPr lang="en-US" sz="2800" b="1" dirty="0">
              <a:solidFill>
                <a:srgbClr val="C00000"/>
              </a:solidFill>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079816741"/>
              </p:ext>
            </p:extLst>
          </p:nvPr>
        </p:nvGraphicFramePr>
        <p:xfrm>
          <a:off x="323527" y="1844824"/>
          <a:ext cx="8640959"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Content Placeholder 4"/>
          <p:cNvGraphicFramePr>
            <a:graphicFrameLocks/>
          </p:cNvGraphicFramePr>
          <p:nvPr>
            <p:extLst>
              <p:ext uri="{D42A27DB-BD31-4B8C-83A1-F6EECF244321}">
                <p14:modId xmlns:p14="http://schemas.microsoft.com/office/powerpoint/2010/main" xmlns="" val="2778596099"/>
              </p:ext>
            </p:extLst>
          </p:nvPr>
        </p:nvGraphicFramePr>
        <p:xfrm>
          <a:off x="5292080" y="2204864"/>
          <a:ext cx="3240360" cy="23762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15577218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188640"/>
            <a:ext cx="5976664" cy="1512168"/>
          </a:xfrm>
        </p:spPr>
        <p:txBody>
          <a:bodyPr>
            <a:normAutofit fontScale="90000"/>
          </a:bodyPr>
          <a:lstStyle/>
          <a:p>
            <a:pPr algn="ctr" eaLnBrk="0" hangingPunct="0">
              <a:lnSpc>
                <a:spcPct val="101000"/>
              </a:lnSpc>
              <a:defRPr/>
            </a:pPr>
            <a:r>
              <a:rPr lang="en-GB" sz="2700" b="1" dirty="0" smtClean="0">
                <a:solidFill>
                  <a:srgbClr val="C00000"/>
                </a:solidFill>
                <a:latin typeface="Times New Roman" pitchFamily="18" charset="0"/>
                <a:cs typeface="Times New Roman" pitchFamily="18" charset="0"/>
              </a:rPr>
              <a:t>Guidelines for Health Promotion in Municipalities</a:t>
            </a:r>
            <a:r>
              <a:rPr lang="lv-LV" sz="2400" b="1" dirty="0" smtClean="0">
                <a:solidFill>
                  <a:srgbClr val="C00000"/>
                </a:solidFill>
                <a:latin typeface="Times New Roman" pitchFamily="18" charset="0"/>
                <a:cs typeface="Times New Roman" pitchFamily="18" charset="0"/>
              </a:rPr>
              <a:t/>
            </a:r>
            <a:br>
              <a:rPr lang="lv-LV" sz="2400" b="1" dirty="0" smtClean="0">
                <a:solidFill>
                  <a:srgbClr val="C00000"/>
                </a:solidFill>
                <a:latin typeface="Times New Roman" pitchFamily="18" charset="0"/>
                <a:cs typeface="Times New Roman" pitchFamily="18" charset="0"/>
              </a:rPr>
            </a:br>
            <a:r>
              <a:rPr lang="lv-LV" sz="2400" dirty="0" smtClean="0">
                <a:solidFill>
                  <a:srgbClr val="C00000"/>
                </a:solidFill>
                <a:latin typeface="Times New Roman" pitchFamily="18" charset="0"/>
                <a:cs typeface="Times New Roman" pitchFamily="18" charset="0"/>
              </a:rPr>
              <a:t>(</a:t>
            </a:r>
            <a:r>
              <a:rPr lang="en-GB" sz="2000" dirty="0" smtClean="0">
                <a:solidFill>
                  <a:srgbClr val="C00000"/>
                </a:solidFill>
                <a:latin typeface="Times New Roman" pitchFamily="18" charset="0"/>
                <a:cs typeface="Times New Roman" pitchFamily="18" charset="0"/>
              </a:rPr>
              <a:t>approved with the Order of the Ministry of Health No.243 of 29 December 2011</a:t>
            </a:r>
            <a:r>
              <a:rPr lang="lv-LV" sz="2000" dirty="0" smtClean="0">
                <a:solidFill>
                  <a:srgbClr val="C00000"/>
                </a:solidFill>
                <a:latin typeface="Times New Roman" pitchFamily="18" charset="0"/>
                <a:cs typeface="Times New Roman" pitchFamily="18" charset="0"/>
              </a:rPr>
              <a:t>)</a:t>
            </a:r>
            <a:endParaRPr lang="en-US" sz="2000" b="1" dirty="0">
              <a:solidFill>
                <a:srgbClr val="C00000"/>
              </a:solidFill>
              <a:latin typeface="Times New Roman" pitchFamily="18" charset="0"/>
              <a:cs typeface="Times New Roman" pitchFamily="18" charset="0"/>
            </a:endParaRPr>
          </a:p>
        </p:txBody>
      </p:sp>
      <p:sp>
        <p:nvSpPr>
          <p:cNvPr id="11268" name="Rectangle 6"/>
          <p:cNvSpPr>
            <a:spLocks noChangeArrowheads="1"/>
          </p:cNvSpPr>
          <p:nvPr/>
        </p:nvSpPr>
        <p:spPr bwMode="auto">
          <a:xfrm>
            <a:off x="251520" y="1988840"/>
            <a:ext cx="6480719" cy="3970318"/>
          </a:xfrm>
          <a:prstGeom prst="rect">
            <a:avLst/>
          </a:prstGeom>
          <a:solidFill>
            <a:srgbClr val="92D050"/>
          </a:solidFill>
          <a:ln>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lvl="0" algn="just"/>
            <a:r>
              <a:rPr lang="en-GB" sz="2800" dirty="0" smtClean="0">
                <a:solidFill>
                  <a:schemeClr val="tx1"/>
                </a:solidFill>
                <a:latin typeface="Times New Roman" pitchFamily="18" charset="0"/>
                <a:cs typeface="Times New Roman" pitchFamily="18" charset="0"/>
              </a:rPr>
              <a:t>The Guidelines provide municipalities with science-based information to implement health promotion (physical activities; nutrition; prevention of addiction-inducing substances; family health, including safety promotion; injury prevention etc.) and to improve the development of healthy behaviours and lifestyle of the local population.</a:t>
            </a:r>
            <a:endParaRPr lang="en-US" sz="2800" dirty="0">
              <a:solidFill>
                <a:schemeClr val="tx1"/>
              </a:solidFill>
              <a:latin typeface="Times New Roman" pitchFamily="18" charset="0"/>
              <a:cs typeface="Times New Roman" pitchFamily="18" charset="0"/>
            </a:endParaRPr>
          </a:p>
        </p:txBody>
      </p:sp>
      <p:sp>
        <p:nvSpPr>
          <p:cNvPr id="7176" name="Rounded Rectangle 5"/>
          <p:cNvSpPr>
            <a:spLocks noChangeArrowheads="1"/>
          </p:cNvSpPr>
          <p:nvPr/>
        </p:nvSpPr>
        <p:spPr bwMode="auto">
          <a:xfrm>
            <a:off x="5148263" y="2205038"/>
            <a:ext cx="71437" cy="46037"/>
          </a:xfrm>
          <a:prstGeom prst="roundRect">
            <a:avLst>
              <a:gd name="adj" fmla="val 16667"/>
            </a:avLst>
          </a:prstGeom>
          <a:noFill/>
          <a:ln w="9525" algn="ctr">
            <a:noFill/>
            <a:round/>
            <a:headEnd/>
            <a:tailEnd/>
          </a:ln>
        </p:spPr>
        <p:txBody>
          <a:bodyPr>
            <a:spAutoFit/>
          </a:bodyPr>
          <a:lstStyle/>
          <a:p>
            <a:pPr eaLnBrk="0" hangingPunct="0">
              <a:lnSpc>
                <a:spcPct val="93000"/>
              </a:lnSpc>
              <a:spcBef>
                <a:spcPct val="50000"/>
              </a:spcBef>
              <a:buClr>
                <a:srgbClr val="000000"/>
              </a:buClr>
              <a:buSzPct val="100000"/>
              <a:buFont typeface="Arial" pitchFamily="34" charset="0"/>
              <a:buNone/>
            </a:pPr>
            <a:endParaRPr lang="lv-LV" dirty="0"/>
          </a:p>
        </p:txBody>
      </p:sp>
      <p:sp>
        <p:nvSpPr>
          <p:cNvPr id="6" name="Date Placeholder 1"/>
          <p:cNvSpPr txBox="1">
            <a:spLocks/>
          </p:cNvSpPr>
          <p:nvPr/>
        </p:nvSpPr>
        <p:spPr>
          <a:xfrm>
            <a:off x="7740352" y="6551612"/>
            <a:ext cx="1285852" cy="306388"/>
          </a:xfrm>
          <a:prstGeom prst="rect">
            <a:avLst/>
          </a:prstGeom>
          <a:noFill/>
        </p:spPr>
        <p:txBody>
          <a:bodyPr/>
          <a:lstStyle>
            <a:defPPr>
              <a:defRPr lang="lv-LV"/>
            </a:defPPr>
            <a:lvl1pPr algn="r" rtl="0" fontAlgn="base">
              <a:spcBef>
                <a:spcPct val="0"/>
              </a:spcBef>
              <a:spcAft>
                <a:spcPct val="0"/>
              </a:spcAft>
              <a:defRPr sz="2800" kern="1200">
                <a:solidFill>
                  <a:schemeClr val="tx1"/>
                </a:solidFill>
                <a:latin typeface="Arial" charset="0"/>
                <a:ea typeface="+mn-ea"/>
                <a:cs typeface="+mn-cs"/>
              </a:defRPr>
            </a:lvl1pPr>
            <a:lvl2pPr marL="457200" algn="r" rtl="0" fontAlgn="base">
              <a:spcBef>
                <a:spcPct val="0"/>
              </a:spcBef>
              <a:spcAft>
                <a:spcPct val="0"/>
              </a:spcAft>
              <a:defRPr sz="2800" kern="1200">
                <a:solidFill>
                  <a:schemeClr val="tx1"/>
                </a:solidFill>
                <a:latin typeface="Arial" charset="0"/>
                <a:ea typeface="+mn-ea"/>
                <a:cs typeface="+mn-cs"/>
              </a:defRPr>
            </a:lvl2pPr>
            <a:lvl3pPr marL="914400" algn="r" rtl="0" fontAlgn="base">
              <a:spcBef>
                <a:spcPct val="0"/>
              </a:spcBef>
              <a:spcAft>
                <a:spcPct val="0"/>
              </a:spcAft>
              <a:defRPr sz="2800" kern="1200">
                <a:solidFill>
                  <a:schemeClr val="tx1"/>
                </a:solidFill>
                <a:latin typeface="Arial" charset="0"/>
                <a:ea typeface="+mn-ea"/>
                <a:cs typeface="+mn-cs"/>
              </a:defRPr>
            </a:lvl3pPr>
            <a:lvl4pPr marL="1371600" algn="r" rtl="0" fontAlgn="base">
              <a:spcBef>
                <a:spcPct val="0"/>
              </a:spcBef>
              <a:spcAft>
                <a:spcPct val="0"/>
              </a:spcAft>
              <a:defRPr sz="2800" kern="1200">
                <a:solidFill>
                  <a:schemeClr val="tx1"/>
                </a:solidFill>
                <a:latin typeface="Arial" charset="0"/>
                <a:ea typeface="+mn-ea"/>
                <a:cs typeface="+mn-cs"/>
              </a:defRPr>
            </a:lvl4pPr>
            <a:lvl5pPr marL="1828800" algn="r" rtl="0" fontAlgn="base">
              <a:spcBef>
                <a:spcPct val="0"/>
              </a:spcBef>
              <a:spcAft>
                <a:spcPct val="0"/>
              </a:spcAft>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 typeface="Arial" pitchFamily="34" charset="0"/>
              <a:buNone/>
              <a:tabLst/>
              <a:defRPr/>
            </a:pPr>
            <a:endParaRPr kumimoji="0" lang="en-GB" sz="16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pic>
        <p:nvPicPr>
          <p:cNvPr id="8" name="Picture 2"/>
          <p:cNvPicPr>
            <a:picLocks noChangeAspect="1" noChangeArrowheads="1"/>
          </p:cNvPicPr>
          <p:nvPr/>
        </p:nvPicPr>
        <p:blipFill>
          <a:blip r:embed="rId3" cstate="print"/>
          <a:srcRect/>
          <a:stretch>
            <a:fillRect/>
          </a:stretch>
        </p:blipFill>
        <p:spPr bwMode="auto">
          <a:xfrm>
            <a:off x="6876256" y="2492896"/>
            <a:ext cx="2117568" cy="28587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buFont typeface="Trajan Pro Omni" pitchFamily="18" charset="-70"/>
              <a:buNone/>
              <a:defRPr/>
            </a:pPr>
            <a:r>
              <a:rPr lang="en-US" sz="2800" b="1" dirty="0" smtClean="0">
                <a:solidFill>
                  <a:srgbClr val="C00000"/>
                </a:solidFill>
                <a:latin typeface="Times New Roman" pitchFamily="18" charset="0"/>
                <a:cs typeface="Times New Roman" pitchFamily="18" charset="0"/>
              </a:rPr>
              <a:t>Main areas and target groups in </a:t>
            </a:r>
            <a:r>
              <a:rPr lang="en-US" sz="2800" b="1" dirty="0" err="1" smtClean="0">
                <a:solidFill>
                  <a:srgbClr val="C00000"/>
                </a:solidFill>
                <a:latin typeface="Times New Roman" pitchFamily="18" charset="0"/>
                <a:cs typeface="Times New Roman" pitchFamily="18" charset="0"/>
              </a:rPr>
              <a:t>guidlines</a:t>
            </a:r>
            <a:endParaRPr lang="en-US" sz="2800" b="1" dirty="0" smtClean="0">
              <a:solidFill>
                <a:srgbClr val="C00000"/>
              </a:solidFill>
              <a:latin typeface="Times New Roman" pitchFamily="18" charset="0"/>
              <a:cs typeface="Times New Roman" pitchFamily="18" charset="0"/>
            </a:endParaRPr>
          </a:p>
        </p:txBody>
      </p:sp>
      <p:sp>
        <p:nvSpPr>
          <p:cNvPr id="9219" name="Content Placeholder 2"/>
          <p:cNvSpPr>
            <a:spLocks noGrp="1"/>
          </p:cNvSpPr>
          <p:nvPr>
            <p:ph idx="1"/>
          </p:nvPr>
        </p:nvSpPr>
        <p:spPr>
          <a:xfrm>
            <a:off x="827088" y="2276871"/>
            <a:ext cx="7488237" cy="2520553"/>
          </a:xfrm>
          <a:solidFill>
            <a:schemeClr val="accent3"/>
          </a:solidFill>
        </p:spPr>
        <p:txBody>
          <a:bodyPr>
            <a:normAutofit/>
          </a:bodyPr>
          <a:lstStyle/>
          <a:p>
            <a:pPr>
              <a:buFont typeface="Balt Times Omni" pitchFamily="50" charset="0"/>
              <a:buAutoNum type="arabicPeriod"/>
              <a:defRPr/>
            </a:pPr>
            <a:r>
              <a:rPr lang="en-US" sz="2400" dirty="0" smtClean="0">
                <a:solidFill>
                  <a:schemeClr val="tx1"/>
                </a:solidFill>
                <a:latin typeface="Times New Roman" pitchFamily="18" charset="0"/>
                <a:cs typeface="Times New Roman" pitchFamily="18" charset="0"/>
              </a:rPr>
              <a:t>Physical activity</a:t>
            </a:r>
          </a:p>
          <a:p>
            <a:pPr>
              <a:buFont typeface="Balt Times Omni" pitchFamily="50" charset="0"/>
              <a:buAutoNum type="arabicPeriod"/>
              <a:defRPr/>
            </a:pPr>
            <a:r>
              <a:rPr lang="en-US" sz="2400" dirty="0" smtClean="0">
                <a:solidFill>
                  <a:schemeClr val="tx1"/>
                </a:solidFill>
                <a:latin typeface="Times New Roman" pitchFamily="18" charset="0"/>
                <a:cs typeface="Times New Roman" pitchFamily="18" charset="0"/>
              </a:rPr>
              <a:t>Healthy nutrition</a:t>
            </a:r>
          </a:p>
          <a:p>
            <a:pPr>
              <a:buFont typeface="Balt Times Omni" pitchFamily="50" charset="0"/>
              <a:buAutoNum type="arabicPeriod"/>
              <a:defRPr/>
            </a:pPr>
            <a:r>
              <a:rPr lang="en-US" sz="2400" dirty="0" smtClean="0">
                <a:solidFill>
                  <a:schemeClr val="tx1"/>
                </a:solidFill>
                <a:latin typeface="Times New Roman" pitchFamily="18" charset="0"/>
                <a:cs typeface="Times New Roman" pitchFamily="18" charset="0"/>
              </a:rPr>
              <a:t>Prevention of addictive </a:t>
            </a:r>
            <a:r>
              <a:rPr lang="en-US" sz="2400" dirty="0" smtClean="0">
                <a:solidFill>
                  <a:schemeClr val="tx1"/>
                </a:solidFill>
                <a:latin typeface="Times New Roman" pitchFamily="18" charset="0"/>
                <a:cs typeface="Times New Roman" pitchFamily="18" charset="0"/>
              </a:rPr>
              <a:t>processes and </a:t>
            </a:r>
            <a:r>
              <a:rPr lang="en-US" sz="2400" dirty="0" smtClean="0">
                <a:solidFill>
                  <a:schemeClr val="tx1"/>
                </a:solidFill>
                <a:latin typeface="Times New Roman" pitchFamily="18" charset="0"/>
                <a:cs typeface="Times New Roman" pitchFamily="18" charset="0"/>
              </a:rPr>
              <a:t>substances</a:t>
            </a:r>
          </a:p>
          <a:p>
            <a:pPr>
              <a:buFont typeface="Balt Times Omni" pitchFamily="50" charset="0"/>
              <a:buAutoNum type="arabicPeriod"/>
              <a:defRPr/>
            </a:pPr>
            <a:r>
              <a:rPr lang="en-US" sz="2400" dirty="0" smtClean="0">
                <a:solidFill>
                  <a:schemeClr val="tx1"/>
                </a:solidFill>
                <a:latin typeface="Times New Roman" pitchFamily="18" charset="0"/>
                <a:cs typeface="Times New Roman" pitchFamily="18" charset="0"/>
              </a:rPr>
              <a:t>Family health (prevention of traumatism, prevention of infectious disease, oral health, sexual and reproductive health)</a:t>
            </a:r>
            <a:endParaRPr lang="en-US" sz="2400" dirty="0" smtClean="0">
              <a:solidFill>
                <a:schemeClr val="tx1"/>
              </a:solidFill>
              <a:latin typeface="Times New Roman" pitchFamily="18" charset="0"/>
              <a:cs typeface="Times New Roman" pitchFamily="18" charset="0"/>
            </a:endParaRPr>
          </a:p>
        </p:txBody>
      </p:sp>
      <p:grpSp>
        <p:nvGrpSpPr>
          <p:cNvPr id="3" name="Group 10"/>
          <p:cNvGrpSpPr>
            <a:grpSpLocks/>
          </p:cNvGrpSpPr>
          <p:nvPr/>
        </p:nvGrpSpPr>
        <p:grpSpPr bwMode="auto">
          <a:xfrm>
            <a:off x="179388" y="5084763"/>
            <a:ext cx="8728075" cy="1463675"/>
            <a:chOff x="179512" y="3284984"/>
            <a:chExt cx="8728288" cy="1462589"/>
          </a:xfrm>
        </p:grpSpPr>
        <p:pic>
          <p:nvPicPr>
            <p:cNvPr id="24583" name="Picture 8" descr="http://www.bhfactive.org.uk/assets/9be5d85b52/jogging.jpg"/>
            <p:cNvPicPr>
              <a:picLocks noChangeAspect="1" noChangeArrowheads="1"/>
            </p:cNvPicPr>
            <p:nvPr/>
          </p:nvPicPr>
          <p:blipFill>
            <a:blip r:embed="rId2" cstate="print"/>
            <a:srcRect/>
            <a:stretch>
              <a:fillRect/>
            </a:stretch>
          </p:blipFill>
          <p:spPr bwMode="auto">
            <a:xfrm>
              <a:off x="179512" y="3284984"/>
              <a:ext cx="4248472" cy="1462589"/>
            </a:xfrm>
            <a:prstGeom prst="rect">
              <a:avLst/>
            </a:prstGeom>
            <a:noFill/>
            <a:ln w="9525">
              <a:noFill/>
              <a:miter lim="800000"/>
              <a:headEnd/>
              <a:tailEnd/>
            </a:ln>
          </p:spPr>
        </p:pic>
        <p:pic>
          <p:nvPicPr>
            <p:cNvPr id="24584" name="Picture 10" descr="http://www.toppressnews.com/wp-content/uploads/2011/04/old-man-apple-300x203.jpg"/>
            <p:cNvPicPr>
              <a:picLocks noChangeAspect="1" noChangeArrowheads="1"/>
            </p:cNvPicPr>
            <p:nvPr/>
          </p:nvPicPr>
          <p:blipFill>
            <a:blip r:embed="rId3" cstate="print"/>
            <a:srcRect/>
            <a:stretch>
              <a:fillRect/>
            </a:stretch>
          </p:blipFill>
          <p:spPr bwMode="auto">
            <a:xfrm>
              <a:off x="4499992" y="3284984"/>
              <a:ext cx="2160240" cy="1461763"/>
            </a:xfrm>
            <a:prstGeom prst="rect">
              <a:avLst/>
            </a:prstGeom>
            <a:noFill/>
            <a:ln w="9525">
              <a:noFill/>
              <a:miter lim="800000"/>
              <a:headEnd/>
              <a:tailEnd/>
            </a:ln>
          </p:spPr>
        </p:pic>
        <p:pic>
          <p:nvPicPr>
            <p:cNvPr id="24585" name="Picture 12" descr="http://www.cigarettesflavours.com/wp-content/uploads/2010/12/Smoking-Cessation.jpg"/>
            <p:cNvPicPr>
              <a:picLocks noChangeAspect="1" noChangeArrowheads="1"/>
            </p:cNvPicPr>
            <p:nvPr/>
          </p:nvPicPr>
          <p:blipFill>
            <a:blip r:embed="rId4" cstate="print"/>
            <a:srcRect/>
            <a:stretch>
              <a:fillRect/>
            </a:stretch>
          </p:blipFill>
          <p:spPr bwMode="auto">
            <a:xfrm>
              <a:off x="6732240" y="3284984"/>
              <a:ext cx="2175560" cy="1440160"/>
            </a:xfrm>
            <a:prstGeom prst="rect">
              <a:avLst/>
            </a:prstGeom>
            <a:noFill/>
            <a:ln w="9525">
              <a:noFill/>
              <a:miter lim="800000"/>
              <a:headEnd/>
              <a:tailEnd/>
            </a:ln>
          </p:spPr>
        </p:pic>
      </p:grpSp>
      <p:sp>
        <p:nvSpPr>
          <p:cNvPr id="8" name="TextBox 7"/>
          <p:cNvSpPr txBox="1"/>
          <p:nvPr/>
        </p:nvSpPr>
        <p:spPr>
          <a:xfrm>
            <a:off x="755576" y="1412776"/>
            <a:ext cx="7560840" cy="830997"/>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Children and adolescents, adults, elderly, pregnant women and young parents</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solidFill>
                  <a:srgbClr val="C00000"/>
                </a:solidFill>
                <a:latin typeface="Times New Roman" pitchFamily="18" charset="0"/>
                <a:cs typeface="Times New Roman" pitchFamily="18" charset="0"/>
              </a:rPr>
              <a:t>Informative materials</a:t>
            </a:r>
            <a:endParaRPr lang="en-US" sz="3200" b="1" dirty="0">
              <a:solidFill>
                <a:srgbClr val="C00000"/>
              </a:solidFill>
              <a:latin typeface="Times New Roman" pitchFamily="18" charset="0"/>
              <a:cs typeface="Times New Roman" pitchFamily="18" charset="0"/>
            </a:endParaRPr>
          </a:p>
        </p:txBody>
      </p:sp>
      <p:pic>
        <p:nvPicPr>
          <p:cNvPr id="5" name="Attēls 40" descr="http://i4.ifrype.com/posts/835/694/v1357290252/l_8835694.jpg"/>
          <p:cNvPicPr>
            <a:picLocks noGrp="1"/>
          </p:cNvPicPr>
          <p:nvPr>
            <p:ph idx="1"/>
          </p:nvPr>
        </p:nvPicPr>
        <p:blipFill>
          <a:blip r:embed="rId2" cstate="print"/>
          <a:srcRect/>
          <a:stretch>
            <a:fillRect/>
          </a:stretch>
        </p:blipFill>
        <p:spPr bwMode="auto">
          <a:xfrm>
            <a:off x="107504" y="1484784"/>
            <a:ext cx="3528392" cy="5020816"/>
          </a:xfrm>
          <a:prstGeom prst="rect">
            <a:avLst/>
          </a:prstGeom>
          <a:noFill/>
          <a:ln w="9525">
            <a:noFill/>
            <a:miter lim="800000"/>
            <a:headEnd/>
            <a:tailEnd/>
          </a:ln>
        </p:spPr>
      </p:pic>
      <p:pic>
        <p:nvPicPr>
          <p:cNvPr id="7" name="Picture 6"/>
          <p:cNvPicPr/>
          <p:nvPr/>
        </p:nvPicPr>
        <p:blipFill>
          <a:blip r:embed="rId3" cstate="print"/>
          <a:srcRect l="30729" t="17137" r="13889" b="34490"/>
          <a:stretch>
            <a:fillRect/>
          </a:stretch>
        </p:blipFill>
        <p:spPr bwMode="auto">
          <a:xfrm>
            <a:off x="3563888" y="1268760"/>
            <a:ext cx="5327550" cy="3724275"/>
          </a:xfrm>
          <a:prstGeom prst="rect">
            <a:avLst/>
          </a:prstGeom>
          <a:noFill/>
          <a:ln w="9525">
            <a:noFill/>
            <a:miter lim="800000"/>
            <a:headEnd/>
            <a:tailEnd/>
          </a:ln>
        </p:spPr>
      </p:pic>
      <p:pic>
        <p:nvPicPr>
          <p:cNvPr id="8" name="Picture 7"/>
          <p:cNvPicPr/>
          <p:nvPr/>
        </p:nvPicPr>
        <p:blipFill>
          <a:blip r:embed="rId4" cstate="print"/>
          <a:srcRect l="30035" t="24295" r="13368" b="28633"/>
          <a:stretch>
            <a:fillRect/>
          </a:stretch>
        </p:blipFill>
        <p:spPr bwMode="auto">
          <a:xfrm>
            <a:off x="3419872" y="4365104"/>
            <a:ext cx="3672408" cy="234888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404664"/>
            <a:ext cx="6629400" cy="1119336"/>
          </a:xfrm>
        </p:spPr>
        <p:txBody>
          <a:bodyPr>
            <a:normAutofit/>
          </a:bodyPr>
          <a:lstStyle/>
          <a:p>
            <a:pPr algn="ctr"/>
            <a:r>
              <a:rPr lang="en-US" sz="2800" b="1" dirty="0" err="1" smtClean="0">
                <a:solidFill>
                  <a:srgbClr val="C00000"/>
                </a:solidFill>
                <a:latin typeface="Times New Roman" pitchFamily="18" charset="0"/>
                <a:cs typeface="Times New Roman" pitchFamily="18" charset="0"/>
              </a:rPr>
              <a:t>Intersectoral</a:t>
            </a:r>
            <a:r>
              <a:rPr lang="en-US" sz="2800" b="1" dirty="0" smtClean="0">
                <a:solidFill>
                  <a:srgbClr val="C00000"/>
                </a:solidFill>
                <a:latin typeface="Times New Roman" pitchFamily="18" charset="0"/>
                <a:cs typeface="Times New Roman" pitchFamily="18" charset="0"/>
              </a:rPr>
              <a:t> cooperation –</a:t>
            </a:r>
            <a:br>
              <a:rPr lang="en-US" sz="2800" b="1" dirty="0" smtClean="0">
                <a:solidFill>
                  <a:srgbClr val="C00000"/>
                </a:solidFill>
                <a:latin typeface="Times New Roman" pitchFamily="18" charset="0"/>
                <a:cs typeface="Times New Roman" pitchFamily="18" charset="0"/>
              </a:rPr>
            </a:br>
            <a:r>
              <a:rPr lang="en-US" sz="2800" b="1" dirty="0" smtClean="0">
                <a:solidFill>
                  <a:srgbClr val="0070C0"/>
                </a:solidFill>
                <a:latin typeface="Times New Roman" pitchFamily="18" charset="0"/>
                <a:cs typeface="Times New Roman" pitchFamily="18" charset="0"/>
              </a:rPr>
              <a:t>Health in all policies</a:t>
            </a:r>
            <a:endParaRPr lang="en-US" sz="2800" b="1" dirty="0">
              <a:solidFill>
                <a:srgbClr val="0070C0"/>
              </a:solidFill>
              <a:latin typeface="Times New Roman" pitchFamily="18" charset="0"/>
              <a:cs typeface="Times New Roman" pitchFamily="18" charset="0"/>
            </a:endParaRPr>
          </a:p>
        </p:txBody>
      </p:sp>
      <p:graphicFrame>
        <p:nvGraphicFramePr>
          <p:cNvPr id="9" name="Content Placeholder 6"/>
          <p:cNvGraphicFramePr>
            <a:graphicFrameLocks noGrp="1"/>
          </p:cNvGraphicFramePr>
          <p:nvPr>
            <p:ph idx="1"/>
          </p:nvPr>
        </p:nvGraphicFramePr>
        <p:xfrm>
          <a:off x="395536" y="1628800"/>
          <a:ext cx="8568952"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524000"/>
            <a:ext cx="8020000" cy="4876800"/>
          </a:xfrm>
        </p:spPr>
        <p:txBody>
          <a:bodyPr/>
          <a:lstStyle/>
          <a:p>
            <a:pPr>
              <a:buNone/>
            </a:pPr>
            <a:endParaRPr lang="lv-LV" dirty="0" smtClean="0">
              <a:latin typeface="Times New Roman" pitchFamily="18" charset="0"/>
              <a:cs typeface="Times New Roman" pitchFamily="18" charset="0"/>
            </a:endParaRPr>
          </a:p>
          <a:p>
            <a:pPr>
              <a:buNone/>
            </a:pPr>
            <a:endParaRPr lang="lv-LV" dirty="0" smtClean="0">
              <a:latin typeface="Times New Roman" pitchFamily="18" charset="0"/>
              <a:cs typeface="Times New Roman" pitchFamily="18" charset="0"/>
            </a:endParaRPr>
          </a:p>
          <a:p>
            <a:pPr algn="ctr">
              <a:buNone/>
            </a:pPr>
            <a:r>
              <a:rPr lang="en-US" sz="4400" b="1" dirty="0" smtClean="0">
                <a:solidFill>
                  <a:srgbClr val="C00000"/>
                </a:solidFill>
                <a:latin typeface="Times New Roman" pitchFamily="18" charset="0"/>
                <a:cs typeface="Times New Roman" pitchFamily="18" charset="0"/>
              </a:rPr>
              <a:t>Thank You!</a:t>
            </a:r>
            <a:endParaRPr lang="en-US" sz="4400" dirty="0" smtClean="0">
              <a:solidFill>
                <a:srgbClr val="C00000"/>
              </a:solidFill>
              <a:latin typeface="Times New Roman" pitchFamily="18" charset="0"/>
              <a:cs typeface="Times New Roman" pitchFamily="18" charset="0"/>
            </a:endParaRPr>
          </a:p>
          <a:p>
            <a:pPr algn="ctr">
              <a:buNone/>
            </a:pPr>
            <a:endParaRPr lang="lv-LV" dirty="0" smtClean="0">
              <a:solidFill>
                <a:srgbClr val="C00000"/>
              </a:solidFill>
              <a:latin typeface="Times New Roman" pitchFamily="18" charset="0"/>
              <a:cs typeface="Times New Roman" pitchFamily="18" charset="0"/>
            </a:endParaRPr>
          </a:p>
          <a:p>
            <a:pPr algn="ctr">
              <a:buNone/>
            </a:pPr>
            <a:endParaRPr lang="lv-LV" dirty="0" smtClean="0">
              <a:solidFill>
                <a:srgbClr val="C00000"/>
              </a:solidFill>
              <a:latin typeface="Times New Roman" pitchFamily="18" charset="0"/>
              <a:cs typeface="Times New Roman" pitchFamily="18" charset="0"/>
            </a:endParaRPr>
          </a:p>
        </p:txBody>
      </p:sp>
      <p:pic>
        <p:nvPicPr>
          <p:cNvPr id="1026" name="Picture 2" descr="\\vnozare.pri\vm\Redirect_profiles\skuklica\My Documents\My Pictures\Working_Together_Teamwork_Puzzle_Concept.jpg"/>
          <p:cNvPicPr>
            <a:picLocks noChangeAspect="1" noChangeArrowheads="1"/>
          </p:cNvPicPr>
          <p:nvPr/>
        </p:nvPicPr>
        <p:blipFill>
          <a:blip r:embed="rId2" cstate="print"/>
          <a:srcRect/>
          <a:stretch>
            <a:fillRect/>
          </a:stretch>
        </p:blipFill>
        <p:spPr bwMode="auto">
          <a:xfrm>
            <a:off x="683568" y="3933056"/>
            <a:ext cx="2132856" cy="213285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613" y="0"/>
            <a:ext cx="7164387" cy="1511300"/>
          </a:xfrm>
        </p:spPr>
        <p:txBody>
          <a:bodyPr>
            <a:noAutofit/>
          </a:bodyPr>
          <a:lstStyle/>
          <a:p>
            <a:pPr algn="ctr"/>
            <a:r>
              <a:rPr lang="en-GB" sz="2400" b="1" dirty="0" smtClean="0">
                <a:solidFill>
                  <a:srgbClr val="C00000"/>
                </a:solidFill>
                <a:latin typeface="Times New Roman" pitchFamily="18" charset="0"/>
                <a:cs typeface="Times New Roman" pitchFamily="18" charset="0"/>
              </a:rPr>
              <a:t>Action Plan to </a:t>
            </a:r>
            <a:r>
              <a:rPr lang="lv-LV" sz="2400" b="1" dirty="0" smtClean="0">
                <a:solidFill>
                  <a:srgbClr val="C00000"/>
                </a:solidFill>
                <a:latin typeface="Times New Roman" pitchFamily="18" charset="0"/>
                <a:cs typeface="Times New Roman" pitchFamily="18" charset="0"/>
              </a:rPr>
              <a:t/>
            </a:r>
            <a:br>
              <a:rPr lang="lv-LV" sz="2400" b="1" dirty="0" smtClean="0">
                <a:solidFill>
                  <a:srgbClr val="C00000"/>
                </a:solidFill>
                <a:latin typeface="Times New Roman" pitchFamily="18" charset="0"/>
                <a:cs typeface="Times New Roman" pitchFamily="18" charset="0"/>
              </a:rPr>
            </a:br>
            <a:r>
              <a:rPr lang="en-GB" sz="2400" b="1" dirty="0" smtClean="0">
                <a:solidFill>
                  <a:srgbClr val="C00000"/>
                </a:solidFill>
                <a:latin typeface="Times New Roman" pitchFamily="18" charset="0"/>
                <a:cs typeface="Times New Roman" pitchFamily="18" charset="0"/>
              </a:rPr>
              <a:t>Prevent Heart and Cardiovascular Diseases for 2013-2015</a:t>
            </a:r>
            <a:endParaRPr lang="en-US" sz="2400" dirty="0">
              <a:solidFill>
                <a:srgbClr val="C00000"/>
              </a:solidFill>
            </a:endParaRPr>
          </a:p>
        </p:txBody>
      </p:sp>
      <p:sp>
        <p:nvSpPr>
          <p:cNvPr id="3" name="Content Placeholder 2"/>
          <p:cNvSpPr>
            <a:spLocks noGrp="1"/>
          </p:cNvSpPr>
          <p:nvPr>
            <p:ph idx="1"/>
          </p:nvPr>
        </p:nvSpPr>
        <p:spPr>
          <a:xfrm>
            <a:off x="395536" y="1556792"/>
            <a:ext cx="8748464" cy="4897437"/>
          </a:xfrm>
        </p:spPr>
        <p:txBody>
          <a:bodyPr>
            <a:normAutofit/>
          </a:bodyPr>
          <a:lstStyle/>
          <a:p>
            <a:pPr marL="0" algn="just">
              <a:buFont typeface="Wingdings" pitchFamily="2" charset="2"/>
              <a:buChar char="Ø"/>
            </a:pPr>
            <a:r>
              <a:rPr lang="en-US" sz="2400" dirty="0" smtClean="0">
                <a:solidFill>
                  <a:schemeClr val="tx1"/>
                </a:solidFill>
                <a:latin typeface="Times New Roman" pitchFamily="18" charset="0"/>
                <a:cs typeface="Times New Roman" pitchFamily="18" charset="0"/>
              </a:rPr>
              <a:t>The  Ministry of Health has developed </a:t>
            </a:r>
            <a:r>
              <a:rPr lang="lv-LV" sz="2400" dirty="0" err="1" smtClean="0">
                <a:solidFill>
                  <a:schemeClr val="tx1"/>
                </a:solidFill>
                <a:latin typeface="Times New Roman" pitchFamily="18" charset="0"/>
                <a:cs typeface="Times New Roman" pitchFamily="18" charset="0"/>
              </a:rPr>
              <a:t>an</a:t>
            </a:r>
            <a:r>
              <a:rPr lang="en-US" sz="2400" dirty="0" smtClean="0">
                <a:solidFill>
                  <a:schemeClr val="tx1"/>
                </a:solidFill>
                <a:latin typeface="Times New Roman" pitchFamily="18" charset="0"/>
                <a:cs typeface="Times New Roman" pitchFamily="18" charset="0"/>
              </a:rPr>
              <a:t> Action Plan to Prevent Heart and Cardiovascular Diseases for 2013-2015.</a:t>
            </a:r>
            <a:endParaRPr lang="lv-LV" sz="2400" dirty="0" smtClean="0">
              <a:solidFill>
                <a:schemeClr val="tx1"/>
              </a:solidFill>
              <a:latin typeface="Times New Roman" pitchFamily="18" charset="0"/>
              <a:cs typeface="Times New Roman" pitchFamily="18" charset="0"/>
            </a:endParaRPr>
          </a:p>
          <a:p>
            <a:pPr marL="0" algn="just">
              <a:buFont typeface="Wingdings" pitchFamily="2" charset="2"/>
              <a:buChar char="Ø"/>
            </a:pPr>
            <a:r>
              <a:rPr lang="en-GB" sz="2400" dirty="0" smtClean="0">
                <a:solidFill>
                  <a:schemeClr val="tx1"/>
                </a:solidFill>
                <a:latin typeface="Times New Roman" pitchFamily="18" charset="0"/>
                <a:cs typeface="Times New Roman" pitchFamily="18" charset="0"/>
              </a:rPr>
              <a:t>The Action Plan has developed in accordance with the </a:t>
            </a:r>
            <a:r>
              <a:rPr lang="en-GB" sz="2400" b="1" i="1" dirty="0" smtClean="0">
                <a:solidFill>
                  <a:schemeClr val="tx1"/>
                </a:solidFill>
                <a:latin typeface="Times New Roman" pitchFamily="18" charset="0"/>
                <a:cs typeface="Times New Roman" pitchFamily="18" charset="0"/>
              </a:rPr>
              <a:t>Public Health Strategy for 2011-2017</a:t>
            </a:r>
            <a:r>
              <a:rPr lang="lv-LV" sz="2400" i="1" dirty="0" smtClean="0">
                <a:solidFill>
                  <a:schemeClr val="tx1"/>
                </a:solidFill>
                <a:latin typeface="Times New Roman" pitchFamily="18" charset="0"/>
                <a:cs typeface="Times New Roman" pitchFamily="18" charset="0"/>
              </a:rPr>
              <a:t> </a:t>
            </a:r>
            <a:r>
              <a:rPr lang="en-GB" sz="2400" dirty="0" smtClean="0">
                <a:solidFill>
                  <a:schemeClr val="tx1"/>
                </a:solidFill>
                <a:latin typeface="Times New Roman" pitchFamily="18" charset="0"/>
                <a:cs typeface="Times New Roman" pitchFamily="18" charset="0"/>
              </a:rPr>
              <a:t>– </a:t>
            </a:r>
            <a:r>
              <a:rPr lang="en-GB" sz="2400" u="sng" dirty="0" smtClean="0">
                <a:solidFill>
                  <a:schemeClr val="tx1"/>
                </a:solidFill>
                <a:latin typeface="Times New Roman" pitchFamily="18" charset="0"/>
                <a:cs typeface="Times New Roman" pitchFamily="18" charset="0"/>
              </a:rPr>
              <a:t>to decrease the rates of morbidity and mortality from non-infectious diseases, and to decrease the negative impact of risk factors upon the health.</a:t>
            </a:r>
            <a:endParaRPr lang="lv-LV" sz="2400" u="sng" dirty="0" smtClean="0">
              <a:solidFill>
                <a:schemeClr val="tx1"/>
              </a:solidFill>
              <a:latin typeface="Times New Roman" pitchFamily="18" charset="0"/>
              <a:cs typeface="Times New Roman" pitchFamily="18" charset="0"/>
            </a:endParaRPr>
          </a:p>
          <a:p>
            <a:pPr marL="0" algn="just">
              <a:buFont typeface="Wingdings" pitchFamily="2" charset="2"/>
              <a:buChar char="Ø"/>
            </a:pPr>
            <a:r>
              <a:rPr lang="en-US" sz="2400" b="1" dirty="0" smtClean="0">
                <a:solidFill>
                  <a:schemeClr val="tx1"/>
                </a:solidFill>
                <a:latin typeface="Times New Roman" pitchFamily="18" charset="0"/>
                <a:cs typeface="Times New Roman" pitchFamily="18" charset="0"/>
              </a:rPr>
              <a:t>The aim </a:t>
            </a:r>
            <a:r>
              <a:rPr lang="en-US" sz="2400" dirty="0" smtClean="0">
                <a:solidFill>
                  <a:schemeClr val="tx1"/>
                </a:solidFill>
                <a:latin typeface="Times New Roman" pitchFamily="18" charset="0"/>
                <a:cs typeface="Times New Roman" pitchFamily="18" charset="0"/>
              </a:rPr>
              <a:t>of the Action Plan is to decrease the morbidity and mortality of heart and cardiovascular diseases and to decrease their risk factors negative impact on the public health.</a:t>
            </a:r>
            <a:endParaRPr lang="en-US" sz="2400" dirty="0" smtClean="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p:txBody>
          <a:bodyPr>
            <a:normAutofit/>
          </a:bodyPr>
          <a:lstStyle/>
          <a:p>
            <a:pPr algn="ctr"/>
            <a:r>
              <a:rPr lang="en-GB" sz="2600" b="1" dirty="0" smtClean="0">
                <a:solidFill>
                  <a:srgbClr val="C00000"/>
                </a:solidFill>
                <a:latin typeface="Times New Roman" pitchFamily="18" charset="0"/>
                <a:cs typeface="Times New Roman" pitchFamily="18" charset="0"/>
              </a:rPr>
              <a:t>Primary Health Care Development Plan for 2014-2016</a:t>
            </a:r>
            <a:r>
              <a:rPr lang="lv-LV" sz="2600" b="1" dirty="0" smtClean="0">
                <a:solidFill>
                  <a:srgbClr val="C00000"/>
                </a:solidFill>
                <a:latin typeface="Times New Roman" pitchFamily="18" charset="0"/>
                <a:cs typeface="Times New Roman" pitchFamily="18" charset="0"/>
              </a:rPr>
              <a:t>.</a:t>
            </a:r>
            <a:endParaRPr lang="lv-LV" sz="2600" b="1" dirty="0">
              <a:solidFill>
                <a:srgbClr val="C00000"/>
              </a:solidFill>
              <a:latin typeface="Times New Roman" pitchFamily="18" charset="0"/>
              <a:cs typeface="Times New Roman" pitchFamily="18" charset="0"/>
            </a:endParaRPr>
          </a:p>
        </p:txBody>
      </p:sp>
      <p:sp>
        <p:nvSpPr>
          <p:cNvPr id="3" name="Satura vietturis 2"/>
          <p:cNvSpPr>
            <a:spLocks noGrp="1"/>
          </p:cNvSpPr>
          <p:nvPr>
            <p:ph idx="1"/>
          </p:nvPr>
        </p:nvSpPr>
        <p:spPr/>
        <p:txBody>
          <a:bodyPr>
            <a:normAutofit/>
          </a:bodyPr>
          <a:lstStyle/>
          <a:p>
            <a:pPr>
              <a:buFont typeface="Wingdings" pitchFamily="2" charset="2"/>
              <a:buChar char="Ø"/>
            </a:pPr>
            <a:r>
              <a:rPr lang="en-US" sz="2400" dirty="0" smtClean="0">
                <a:solidFill>
                  <a:schemeClr val="tx1"/>
                </a:solidFill>
                <a:latin typeface="Times New Roman" pitchFamily="18" charset="0"/>
                <a:cs typeface="Times New Roman" pitchFamily="18" charset="0"/>
              </a:rPr>
              <a:t>The  Ministry of Health has developed </a:t>
            </a:r>
            <a:r>
              <a:rPr lang="en-GB" sz="2400" b="1" dirty="0" smtClean="0">
                <a:latin typeface="Times New Roman" pitchFamily="18" charset="0"/>
                <a:cs typeface="Times New Roman" pitchFamily="18" charset="0"/>
              </a:rPr>
              <a:t>Primary Health Care Development Plan for 2014-2016</a:t>
            </a:r>
            <a:r>
              <a:rPr lang="lv-LV" sz="2400" dirty="0" smtClean="0">
                <a:latin typeface="Times New Roman" pitchFamily="18" charset="0"/>
                <a:cs typeface="Times New Roman" pitchFamily="18" charset="0"/>
              </a:rPr>
              <a:t>.</a:t>
            </a:r>
          </a:p>
          <a:p>
            <a:pPr algn="just">
              <a:buFont typeface="Wingdings" pitchFamily="2" charset="2"/>
              <a:buChar char="Ø"/>
            </a:pPr>
            <a:r>
              <a:rPr lang="en-GB" sz="2400" dirty="0" smtClean="0">
                <a:latin typeface="Times New Roman" pitchFamily="18" charset="0"/>
                <a:cs typeface="Times New Roman" pitchFamily="18" charset="0"/>
              </a:rPr>
              <a:t>The plan intends to strengthen primary health care as the most accessible, effective and comprehensive level of health care, increasing the role of primary health care in prevention, diagnostics and treatment, and also to improve the quality of primary health care.</a:t>
            </a:r>
            <a:endParaRPr lang="en-US"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p:txBody>
          <a:bodyPr>
            <a:normAutofit/>
          </a:bodyPr>
          <a:lstStyle/>
          <a:p>
            <a:pPr algn="ctr"/>
            <a:r>
              <a:rPr lang="en-US" sz="2400" b="1" dirty="0" smtClean="0">
                <a:solidFill>
                  <a:srgbClr val="C00000"/>
                </a:solidFill>
                <a:latin typeface="Times New Roman" pitchFamily="18" charset="0"/>
                <a:cs typeface="Times New Roman" pitchFamily="18" charset="0"/>
              </a:rPr>
              <a:t>The Draft of the Public health strategy for 2014-2020</a:t>
            </a:r>
            <a:endParaRPr lang="en-US" sz="2400" b="1" dirty="0">
              <a:solidFill>
                <a:srgbClr val="C00000"/>
              </a:solidFill>
              <a:latin typeface="Times New Roman" pitchFamily="18" charset="0"/>
              <a:cs typeface="Times New Roman" pitchFamily="18" charset="0"/>
            </a:endParaRPr>
          </a:p>
        </p:txBody>
      </p:sp>
      <p:sp>
        <p:nvSpPr>
          <p:cNvPr id="3" name="Satura vietturis 2"/>
          <p:cNvSpPr>
            <a:spLocks noGrp="1"/>
          </p:cNvSpPr>
          <p:nvPr>
            <p:ph idx="1"/>
          </p:nvPr>
        </p:nvSpPr>
        <p:spPr>
          <a:xfrm>
            <a:off x="304800" y="1524000"/>
            <a:ext cx="8515672" cy="4876800"/>
          </a:xfrm>
        </p:spPr>
        <p:txBody>
          <a:bodyPr>
            <a:normAutofit/>
          </a:bodyPr>
          <a:lstStyle/>
          <a:p>
            <a:pPr marL="182563" indent="-182563" algn="just">
              <a:buNone/>
            </a:pPr>
            <a:r>
              <a:rPr lang="lv-LV"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Ministry of Health of the Republic of Latvia has developed the draft of the</a:t>
            </a:r>
            <a:r>
              <a:rPr lang="lv-LV" sz="2000" dirty="0" smtClean="0">
                <a:latin typeface="Times New Roman" pitchFamily="18" charset="0"/>
                <a:cs typeface="Times New Roman" pitchFamily="18" charset="0"/>
              </a:rPr>
              <a:t> </a:t>
            </a:r>
            <a:r>
              <a:rPr lang="lv-LV" sz="2000" dirty="0" err="1" smtClean="0">
                <a:latin typeface="Times New Roman" pitchFamily="18" charset="0"/>
                <a:cs typeface="Times New Roman" pitchFamily="18" charset="0"/>
              </a:rPr>
              <a:t>new</a:t>
            </a:r>
            <a:r>
              <a:rPr lang="en-US" sz="2000" dirty="0" smtClean="0">
                <a:latin typeface="Times New Roman" pitchFamily="18" charset="0"/>
                <a:cs typeface="Times New Roman" pitchFamily="18" charset="0"/>
              </a:rPr>
              <a:t> Public Health Strategy for 2014-2020 in order to update situation description</a:t>
            </a:r>
            <a:r>
              <a:rPr lang="en-US" sz="2000" dirty="0" smtClean="0">
                <a:latin typeface="Times New Roman" pitchFamily="18" charset="0"/>
                <a:cs typeface="Times New Roman" pitchFamily="18" charset="0"/>
              </a:rPr>
              <a:t>, objectives, policy </a:t>
            </a:r>
            <a:r>
              <a:rPr lang="en-US" sz="2000" dirty="0" smtClean="0">
                <a:latin typeface="Times New Roman" pitchFamily="18" charset="0"/>
                <a:cs typeface="Times New Roman" pitchFamily="18" charset="0"/>
              </a:rPr>
              <a:t>outcomes and activities included in the Health Strategy for 2011-2017 and to align </a:t>
            </a:r>
            <a:r>
              <a:rPr lang="en-US" sz="2000" dirty="0" smtClean="0">
                <a:latin typeface="Times New Roman" pitchFamily="18" charset="0"/>
                <a:cs typeface="Times New Roman" pitchFamily="18" charset="0"/>
              </a:rPr>
              <a:t>them with the </a:t>
            </a:r>
            <a:r>
              <a:rPr lang="en-US" sz="2000" dirty="0" smtClean="0">
                <a:latin typeface="Times New Roman" pitchFamily="18" charset="0"/>
                <a:cs typeface="Times New Roman" pitchFamily="18" charset="0"/>
              </a:rPr>
              <a:t>N</a:t>
            </a:r>
            <a:r>
              <a:rPr lang="lv-LV" sz="2000" dirty="0" err="1" smtClean="0">
                <a:latin typeface="Times New Roman" pitchFamily="18" charset="0"/>
                <a:cs typeface="Times New Roman" pitchFamily="18" charset="0"/>
              </a:rPr>
              <a:t>ational</a:t>
            </a:r>
            <a:r>
              <a:rPr lang="lv-LV"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D</a:t>
            </a:r>
            <a:r>
              <a:rPr lang="lv-LV" sz="2000" dirty="0" err="1" smtClean="0">
                <a:latin typeface="Times New Roman" pitchFamily="18" charset="0"/>
                <a:cs typeface="Times New Roman" pitchFamily="18" charset="0"/>
              </a:rPr>
              <a:t>evelopement</a:t>
            </a:r>
            <a:r>
              <a:rPr lang="lv-LV"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P</a:t>
            </a:r>
            <a:r>
              <a:rPr lang="lv-LV" sz="2000" dirty="0" err="1" smtClean="0">
                <a:latin typeface="Times New Roman" pitchFamily="18" charset="0"/>
                <a:cs typeface="Times New Roman" pitchFamily="18" charset="0"/>
              </a:rPr>
              <a:t>lan</a:t>
            </a:r>
            <a:r>
              <a:rPr lang="lv-LV" sz="2000" dirty="0" smtClean="0">
                <a:latin typeface="Times New Roman" pitchFamily="18" charset="0"/>
                <a:cs typeface="Times New Roman" pitchFamily="18" charset="0"/>
              </a:rPr>
              <a:t> 2014- </a:t>
            </a:r>
            <a:r>
              <a:rPr lang="en-US" sz="2000" dirty="0" smtClean="0">
                <a:latin typeface="Times New Roman" pitchFamily="18" charset="0"/>
                <a:cs typeface="Times New Roman" pitchFamily="18" charset="0"/>
              </a:rPr>
              <a:t>2020</a:t>
            </a:r>
            <a:r>
              <a:rPr lang="lv-LV" sz="2000" dirty="0" smtClean="0">
                <a:latin typeface="Times New Roman" pitchFamily="18" charset="0"/>
                <a:cs typeface="Times New Roman" pitchFamily="18" charset="0"/>
              </a:rPr>
              <a:t> (</a:t>
            </a:r>
            <a:r>
              <a:rPr lang="lv-LV" sz="2000" dirty="0" smtClean="0">
                <a:latin typeface="Times New Roman" pitchFamily="18" charset="0"/>
                <a:cs typeface="Times New Roman" pitchFamily="18" charset="0"/>
              </a:rPr>
              <a:t>NDP2020)</a:t>
            </a:r>
            <a:r>
              <a:rPr lang="en-US"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and </a:t>
            </a:r>
            <a:r>
              <a:rPr lang="en-US" sz="2000" dirty="0" smtClean="0">
                <a:latin typeface="Times New Roman" pitchFamily="18" charset="0"/>
                <a:cs typeface="Times New Roman" pitchFamily="18" charset="0"/>
              </a:rPr>
              <a:t>the new financial </a:t>
            </a:r>
            <a:r>
              <a:rPr lang="en-US" sz="2000" dirty="0" smtClean="0">
                <a:latin typeface="Times New Roman" pitchFamily="18" charset="0"/>
                <a:cs typeface="Times New Roman" pitchFamily="18" charset="0"/>
              </a:rPr>
              <a:t>planning </a:t>
            </a:r>
            <a:r>
              <a:rPr lang="en-US" sz="2000" dirty="0" smtClean="0">
                <a:latin typeface="Times New Roman" pitchFamily="18" charset="0"/>
                <a:cs typeface="Times New Roman" pitchFamily="18" charset="0"/>
              </a:rPr>
              <a:t>period</a:t>
            </a:r>
            <a:r>
              <a:rPr lang="lv-LV" sz="2000" dirty="0" smtClean="0">
                <a:latin typeface="Times New Roman" pitchFamily="18" charset="0"/>
                <a:cs typeface="Times New Roman" pitchFamily="18" charset="0"/>
              </a:rPr>
              <a:t> </a:t>
            </a:r>
            <a:r>
              <a:rPr lang="lv-LV" sz="2000" dirty="0" err="1" smtClean="0">
                <a:latin typeface="Times New Roman" pitchFamily="18" charset="0"/>
                <a:cs typeface="Times New Roman" pitchFamily="18" charset="0"/>
              </a:rPr>
              <a:t>of</a:t>
            </a:r>
            <a:r>
              <a:rPr lang="lv-LV" sz="2000" dirty="0" smtClean="0">
                <a:latin typeface="Times New Roman" pitchFamily="18" charset="0"/>
                <a:cs typeface="Times New Roman" pitchFamily="18" charset="0"/>
              </a:rPr>
              <a:t> EU.</a:t>
            </a:r>
            <a:endParaRPr lang="en-US" sz="2000" dirty="0" smtClean="0">
              <a:latin typeface="Times New Roman" pitchFamily="18" charset="0"/>
              <a:cs typeface="Times New Roman" pitchFamily="18" charset="0"/>
            </a:endParaRPr>
          </a:p>
          <a:p>
            <a:pPr algn="just">
              <a:buNone/>
            </a:pPr>
            <a:r>
              <a:rPr lang="en-US" sz="2000" b="1" dirty="0" smtClean="0">
                <a:latin typeface="Times New Roman" pitchFamily="18" charset="0"/>
                <a:cs typeface="Times New Roman" pitchFamily="18" charset="0"/>
              </a:rPr>
              <a:t>     </a:t>
            </a:r>
            <a:endParaRPr lang="en-US" sz="2000" dirty="0"/>
          </a:p>
        </p:txBody>
      </p:sp>
      <p:sp>
        <p:nvSpPr>
          <p:cNvPr id="5" name="TextBox 4"/>
          <p:cNvSpPr txBox="1"/>
          <p:nvPr/>
        </p:nvSpPr>
        <p:spPr>
          <a:xfrm>
            <a:off x="1259632" y="3356992"/>
            <a:ext cx="6840760" cy="1938992"/>
          </a:xfrm>
          <a:prstGeom prst="rect">
            <a:avLst/>
          </a:prstGeom>
          <a:solidFill>
            <a:srgbClr val="92D050"/>
          </a:solidFill>
          <a:ln w="3175">
            <a:solidFill>
              <a:schemeClr val="tx1"/>
            </a:solidFill>
          </a:ln>
        </p:spPr>
        <p:txBody>
          <a:bodyPr wrap="square" rtlCol="0">
            <a:spAutoFit/>
          </a:bodyPr>
          <a:lstStyle/>
          <a:p>
            <a:pPr algn="just"/>
            <a:r>
              <a:rPr lang="en-US" sz="2000" b="1" dirty="0" smtClean="0">
                <a:latin typeface="Times New Roman" pitchFamily="18" charset="0"/>
                <a:cs typeface="Times New Roman" pitchFamily="18" charset="0"/>
              </a:rPr>
              <a:t>To be achieved by 2020 (according to NDP2020):</a:t>
            </a:r>
          </a:p>
          <a:p>
            <a:pPr lvl="0" algn="just">
              <a:buFont typeface="Arial" pitchFamily="34" charset="0"/>
              <a:buChar char="•"/>
            </a:pPr>
            <a:r>
              <a:rPr lang="en-US" sz="2000" dirty="0" smtClean="0">
                <a:latin typeface="Times New Roman" pitchFamily="18" charset="0"/>
                <a:cs typeface="Times New Roman" pitchFamily="18" charset="0"/>
              </a:rPr>
              <a:t> To increase by three years the healthy life years of individuals</a:t>
            </a:r>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(from 54 HLY in men and 57 HLY in women to 57 HLY in men and 60 HLY in women) </a:t>
            </a:r>
            <a:endParaRPr lang="en-US" sz="2000" dirty="0" smtClean="0">
              <a:latin typeface="Times New Roman" pitchFamily="18" charset="0"/>
              <a:cs typeface="Times New Roman" pitchFamily="18" charset="0"/>
            </a:endParaRPr>
          </a:p>
          <a:p>
            <a:pPr lvl="0" algn="just">
              <a:buFont typeface="Arial" pitchFamily="34" charset="0"/>
              <a:buChar char="•"/>
            </a:pPr>
            <a:r>
              <a:rPr lang="en-US" sz="2000" dirty="0" smtClean="0">
                <a:latin typeface="Times New Roman" pitchFamily="18" charset="0"/>
                <a:cs typeface="Times New Roman" pitchFamily="18" charset="0"/>
              </a:rPr>
              <a:t> To decrease by 11% the potential years of life lost</a:t>
            </a:r>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(from 6050 years to 5300 years  (per 100 000).</a:t>
            </a:r>
            <a:endParaRPr lang="en-US" sz="2000" dirty="0" smtClean="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p:txBody>
          <a:bodyPr>
            <a:normAutofit/>
          </a:bodyPr>
          <a:lstStyle/>
          <a:p>
            <a:pPr algn="ctr"/>
            <a:r>
              <a:rPr lang="en-US" sz="2400" b="1" dirty="0" smtClean="0">
                <a:solidFill>
                  <a:srgbClr val="C00000"/>
                </a:solidFill>
                <a:latin typeface="Times New Roman" pitchFamily="18" charset="0"/>
                <a:cs typeface="Times New Roman" pitchFamily="18" charset="0"/>
              </a:rPr>
              <a:t>The main points of progress for reaching the set aim :</a:t>
            </a:r>
            <a:endParaRPr lang="en-US" sz="2400" b="1" dirty="0">
              <a:solidFill>
                <a:srgbClr val="C00000"/>
              </a:solidFill>
              <a:latin typeface="Times New Roman" pitchFamily="18" charset="0"/>
              <a:cs typeface="Times New Roman" pitchFamily="18" charset="0"/>
            </a:endParaRPr>
          </a:p>
        </p:txBody>
      </p:sp>
      <p:sp>
        <p:nvSpPr>
          <p:cNvPr id="3" name="Satura vietturis 2"/>
          <p:cNvSpPr>
            <a:spLocks noGrp="1"/>
          </p:cNvSpPr>
          <p:nvPr>
            <p:ph idx="1"/>
          </p:nvPr>
        </p:nvSpPr>
        <p:spPr>
          <a:xfrm>
            <a:off x="304800" y="1524000"/>
            <a:ext cx="8587680" cy="4876800"/>
          </a:xfrm>
          <a:solidFill>
            <a:schemeClr val="accent4">
              <a:lumMod val="20000"/>
              <a:lumOff val="80000"/>
            </a:schemeClr>
          </a:solidFill>
          <a:ln>
            <a:solidFill>
              <a:schemeClr val="accent4">
                <a:lumMod val="75000"/>
              </a:schemeClr>
            </a:solidFill>
          </a:ln>
        </p:spPr>
        <p:txBody>
          <a:bodyPr>
            <a:normAutofit/>
          </a:bodyPr>
          <a:lstStyle/>
          <a:p>
            <a:pPr lvl="0" algn="just">
              <a:buClr>
                <a:schemeClr val="tx1"/>
              </a:buClr>
              <a:buFont typeface="Wingdings" pitchFamily="2" charset="2"/>
              <a:buChar char="Ø"/>
            </a:pPr>
            <a:r>
              <a:rPr lang="en-US" sz="2600" dirty="0" smtClean="0">
                <a:latin typeface="Times New Roman" pitchFamily="18" charset="0"/>
                <a:cs typeface="Times New Roman" pitchFamily="18" charset="0"/>
              </a:rPr>
              <a:t>Ensuring partnership and </a:t>
            </a:r>
            <a:r>
              <a:rPr lang="en-US" sz="2600" dirty="0" err="1" smtClean="0">
                <a:latin typeface="Times New Roman" pitchFamily="18" charset="0"/>
                <a:cs typeface="Times New Roman" pitchFamily="18" charset="0"/>
              </a:rPr>
              <a:t>intersector</a:t>
            </a:r>
            <a:r>
              <a:rPr lang="en-US" sz="2600" dirty="0" smtClean="0">
                <a:latin typeface="Times New Roman" pitchFamily="18" charset="0"/>
                <a:cs typeface="Times New Roman" pitchFamily="18" charset="0"/>
              </a:rPr>
              <a:t> cooperation, and promoting equal health opportunities for all inhabitants</a:t>
            </a:r>
            <a:endParaRPr lang="en-US" sz="2600" dirty="0" smtClean="0">
              <a:latin typeface="Times New Roman" pitchFamily="18" charset="0"/>
              <a:cs typeface="Times New Roman" pitchFamily="18" charset="0"/>
            </a:endParaRPr>
          </a:p>
          <a:p>
            <a:pPr lvl="0" algn="just">
              <a:buClr>
                <a:schemeClr val="tx1"/>
              </a:buClr>
              <a:buFont typeface="Wingdings" pitchFamily="2" charset="2"/>
              <a:buChar char="Ø"/>
            </a:pPr>
            <a:r>
              <a:rPr lang="en-US" sz="2600" dirty="0" smtClean="0">
                <a:latin typeface="Times New Roman" pitchFamily="18" charset="0"/>
                <a:cs typeface="Times New Roman" pitchFamily="18" charset="0"/>
              </a:rPr>
              <a:t>Reducing the risk factors for non-</a:t>
            </a:r>
            <a:r>
              <a:rPr lang="en-US" sz="2600" dirty="0" err="1" smtClean="0">
                <a:latin typeface="Times New Roman" pitchFamily="18" charset="0"/>
                <a:cs typeface="Times New Roman" pitchFamily="18" charset="0"/>
              </a:rPr>
              <a:t>comunicable</a:t>
            </a:r>
            <a:r>
              <a:rPr lang="en-US" sz="2600" dirty="0" smtClean="0">
                <a:latin typeface="Times New Roman" pitchFamily="18" charset="0"/>
                <a:cs typeface="Times New Roman" pitchFamily="18" charset="0"/>
              </a:rPr>
              <a:t> diseases</a:t>
            </a:r>
            <a:endParaRPr lang="en-US" sz="2600" dirty="0" smtClean="0">
              <a:latin typeface="Times New Roman" pitchFamily="18" charset="0"/>
              <a:cs typeface="Times New Roman" pitchFamily="18" charset="0"/>
            </a:endParaRPr>
          </a:p>
          <a:p>
            <a:pPr lvl="0" algn="just">
              <a:buClr>
                <a:schemeClr val="tx1"/>
              </a:buClr>
              <a:buFont typeface="Wingdings" pitchFamily="2" charset="2"/>
              <a:buChar char="Ø"/>
            </a:pPr>
            <a:r>
              <a:rPr lang="en-US" sz="2600" dirty="0" smtClean="0">
                <a:latin typeface="Times New Roman" pitchFamily="18" charset="0"/>
                <a:cs typeface="Times New Roman" pitchFamily="18" charset="0"/>
              </a:rPr>
              <a:t>Improving the health of both pregnant women and children</a:t>
            </a:r>
            <a:endParaRPr lang="en-US" sz="2600" dirty="0" smtClean="0">
              <a:latin typeface="Times New Roman" pitchFamily="18" charset="0"/>
              <a:cs typeface="Times New Roman" pitchFamily="18" charset="0"/>
            </a:endParaRPr>
          </a:p>
          <a:p>
            <a:pPr lvl="0" algn="just">
              <a:buClr>
                <a:schemeClr val="tx1"/>
              </a:buClr>
              <a:buFont typeface="Wingdings" pitchFamily="2" charset="2"/>
              <a:buChar char="Ø"/>
            </a:pPr>
            <a:r>
              <a:rPr lang="en-US" sz="2600" dirty="0" smtClean="0">
                <a:latin typeface="Times New Roman" pitchFamily="18" charset="0"/>
                <a:cs typeface="Times New Roman" pitchFamily="18" charset="0"/>
              </a:rPr>
              <a:t>Decreasing the impact of traumatism and environmental risks upon public health</a:t>
            </a:r>
          </a:p>
          <a:p>
            <a:pPr lvl="0" algn="just">
              <a:buClr>
                <a:schemeClr val="tx1"/>
              </a:buClr>
              <a:buFont typeface="Wingdings" pitchFamily="2" charset="2"/>
              <a:buChar char="Ø"/>
            </a:pPr>
            <a:r>
              <a:rPr lang="en-US" sz="2600" dirty="0" smtClean="0">
                <a:latin typeface="Times New Roman" pitchFamily="18" charset="0"/>
                <a:cs typeface="Times New Roman" pitchFamily="18" charset="0"/>
              </a:rPr>
              <a:t>Preventing infectious diseases</a:t>
            </a:r>
            <a:endParaRPr lang="en-US" sz="2600" dirty="0" smtClean="0">
              <a:latin typeface="Times New Roman" pitchFamily="18" charset="0"/>
              <a:cs typeface="Times New Roman" pitchFamily="18" charset="0"/>
            </a:endParaRPr>
          </a:p>
          <a:p>
            <a:pPr lvl="0" algn="just">
              <a:buClr>
                <a:schemeClr val="tx1"/>
              </a:buClr>
              <a:buFont typeface="Wingdings" pitchFamily="2" charset="2"/>
              <a:buChar char="Ø"/>
            </a:pPr>
            <a:r>
              <a:rPr lang="en-US" sz="2600" dirty="0" smtClean="0">
                <a:latin typeface="Times New Roman" pitchFamily="18" charset="0"/>
                <a:cs typeface="Times New Roman" pitchFamily="18" charset="0"/>
              </a:rPr>
              <a:t>Developing a high quality, safe </a:t>
            </a:r>
            <a:r>
              <a:rPr lang="en-US" sz="2600" dirty="0" smtClean="0">
                <a:latin typeface="Times New Roman" pitchFamily="18" charset="0"/>
                <a:cs typeface="Times New Roman" pitchFamily="18" charset="0"/>
              </a:rPr>
              <a:t>and </a:t>
            </a:r>
            <a:r>
              <a:rPr lang="en-US" sz="2600" dirty="0" smtClean="0">
                <a:latin typeface="Times New Roman" pitchFamily="18" charset="0"/>
                <a:cs typeface="Times New Roman" pitchFamily="18" charset="0"/>
              </a:rPr>
              <a:t>sustainable system of healthcare services, and ensuring the equal accessibility of all services to all Latvian inhabitants.</a:t>
            </a:r>
            <a:endParaRPr lang="en-US" sz="2600" dirty="0" smtClean="0">
              <a:latin typeface="Times New Roman" pitchFamily="18" charset="0"/>
              <a:cs typeface="Times New Roman" pitchFamily="18" charset="0"/>
            </a:endParaRPr>
          </a:p>
          <a:p>
            <a:endParaRPr lang="lv-LV"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975" y="0"/>
            <a:ext cx="6629400" cy="1371600"/>
          </a:xfrm>
        </p:spPr>
        <p:txBody>
          <a:bodyPr>
            <a:normAutofit/>
          </a:bodyPr>
          <a:lstStyle/>
          <a:p>
            <a:pPr algn="ctr" eaLnBrk="1" fontAlgn="auto" hangingPunct="1">
              <a:spcAft>
                <a:spcPts val="0"/>
              </a:spcAft>
              <a:defRPr/>
            </a:pPr>
            <a:r>
              <a:rPr lang="lv-LV" sz="3200" b="1" dirty="0" smtClean="0">
                <a:solidFill>
                  <a:srgbClr val="C00000"/>
                </a:solidFill>
                <a:latin typeface="Times New Roman" pitchFamily="18" charset="0"/>
                <a:cs typeface="Times New Roman" pitchFamily="18" charset="0"/>
              </a:rPr>
              <a:t>THE MAIN PRINCIPLES</a:t>
            </a:r>
            <a:br>
              <a:rPr lang="lv-LV" sz="3200" b="1" dirty="0" smtClean="0">
                <a:solidFill>
                  <a:srgbClr val="C00000"/>
                </a:solidFill>
                <a:latin typeface="Times New Roman" pitchFamily="18" charset="0"/>
                <a:cs typeface="Times New Roman" pitchFamily="18" charset="0"/>
              </a:rPr>
            </a:br>
            <a:r>
              <a:rPr lang="lv-LV" sz="2000" dirty="0" smtClean="0">
                <a:solidFill>
                  <a:srgbClr val="C00000"/>
                </a:solidFill>
                <a:latin typeface="Times New Roman" pitchFamily="18" charset="0"/>
                <a:cs typeface="Times New Roman" pitchFamily="18" charset="0"/>
              </a:rPr>
              <a:t>(ACCORDING </a:t>
            </a:r>
            <a:r>
              <a:rPr lang="en-US" sz="2000" dirty="0" smtClean="0">
                <a:solidFill>
                  <a:srgbClr val="C00000"/>
                </a:solidFill>
                <a:latin typeface="Times New Roman" pitchFamily="18" charset="0"/>
                <a:cs typeface="Times New Roman" pitchFamily="18" charset="0"/>
              </a:rPr>
              <a:t>TO Operational </a:t>
            </a:r>
            <a:r>
              <a:rPr lang="en-US" sz="2000" dirty="0" err="1" smtClean="0">
                <a:solidFill>
                  <a:srgbClr val="C00000"/>
                </a:solidFill>
                <a:latin typeface="Times New Roman" pitchFamily="18" charset="0"/>
                <a:cs typeface="Times New Roman" pitchFamily="18" charset="0"/>
              </a:rPr>
              <a:t>programme</a:t>
            </a:r>
            <a:r>
              <a:rPr lang="lv-LV" sz="2000" dirty="0" smtClean="0">
                <a:solidFill>
                  <a:srgbClr val="C00000"/>
                </a:solidFill>
                <a:latin typeface="Times New Roman" pitchFamily="18" charset="0"/>
                <a:cs typeface="Times New Roman" pitchFamily="18" charset="0"/>
              </a:rPr>
              <a:t>)</a:t>
            </a:r>
            <a:endParaRPr lang="lv-LV" sz="2000"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179388" indent="-179388">
              <a:buClrTx/>
              <a:buFont typeface="Wingdings" pitchFamily="2" charset="2"/>
              <a:buChar char="Ø"/>
            </a:pPr>
            <a:r>
              <a:rPr lang="en-US" sz="2400" b="1" dirty="0" smtClean="0">
                <a:latin typeface="Times New Roman" pitchFamily="18" charset="0"/>
                <a:cs typeface="Times New Roman" pitchFamily="18" charset="0"/>
              </a:rPr>
              <a:t>Priority areas for investments</a:t>
            </a:r>
            <a:r>
              <a:rPr lang="en-US" sz="2400" b="1" dirty="0" smtClean="0">
                <a:solidFill>
                  <a:schemeClr val="tx1"/>
                </a:solidFill>
                <a:latin typeface="Times New Roman" pitchFamily="18" charset="0"/>
                <a:cs typeface="Times New Roman" pitchFamily="18" charset="0"/>
              </a:rPr>
              <a:t>:</a:t>
            </a:r>
          </a:p>
          <a:p>
            <a:pPr marL="579438" lvl="1" indent="-179388">
              <a:buClrTx/>
              <a:buFont typeface="Wingdings" pitchFamily="2" charset="2"/>
              <a:buChar char="Ø"/>
            </a:pPr>
            <a:r>
              <a:rPr lang="en-US" sz="2400" dirty="0" smtClean="0">
                <a:solidFill>
                  <a:schemeClr val="dk1"/>
                </a:solidFill>
                <a:latin typeface="Times New Roman" pitchFamily="18" charset="0"/>
                <a:cs typeface="Times New Roman" pitchFamily="18" charset="0"/>
              </a:rPr>
              <a:t>Cardiovascular diseases;</a:t>
            </a:r>
          </a:p>
          <a:p>
            <a:pPr marL="579438" lvl="1" indent="-179388">
              <a:buClrTx/>
              <a:buFont typeface="Wingdings" pitchFamily="2" charset="2"/>
              <a:buChar char="Ø"/>
            </a:pPr>
            <a:r>
              <a:rPr lang="en-US" sz="2400" dirty="0" smtClean="0">
                <a:solidFill>
                  <a:schemeClr val="dk1"/>
                </a:solidFill>
                <a:latin typeface="Times New Roman" pitchFamily="18" charset="0"/>
                <a:cs typeface="Times New Roman" pitchFamily="18" charset="0"/>
              </a:rPr>
              <a:t>Oncology;</a:t>
            </a:r>
          </a:p>
          <a:p>
            <a:pPr marL="579438" lvl="1" indent="-179388">
              <a:buClrTx/>
              <a:buFont typeface="Wingdings" pitchFamily="2" charset="2"/>
              <a:buChar char="Ø"/>
            </a:pPr>
            <a:r>
              <a:rPr lang="en-US" sz="2400" dirty="0" err="1" smtClean="0">
                <a:solidFill>
                  <a:schemeClr val="dk1"/>
                </a:solidFill>
                <a:latin typeface="Times New Roman" pitchFamily="18" charset="0"/>
                <a:cs typeface="Times New Roman" pitchFamily="18" charset="0"/>
              </a:rPr>
              <a:t>Perinatal</a:t>
            </a:r>
            <a:r>
              <a:rPr lang="en-US" sz="2400" dirty="0" smtClean="0">
                <a:solidFill>
                  <a:schemeClr val="dk1"/>
                </a:solidFill>
                <a:latin typeface="Times New Roman" pitchFamily="18" charset="0"/>
                <a:cs typeface="Times New Roman" pitchFamily="18" charset="0"/>
              </a:rPr>
              <a:t> and neonatal period care;</a:t>
            </a:r>
          </a:p>
          <a:p>
            <a:pPr marL="579438" lvl="1" indent="-179388">
              <a:buClrTx/>
              <a:buFont typeface="Wingdings" pitchFamily="2" charset="2"/>
              <a:buChar char="Ø"/>
            </a:pPr>
            <a:r>
              <a:rPr lang="en-US" sz="2400" dirty="0" smtClean="0">
                <a:solidFill>
                  <a:schemeClr val="dk1"/>
                </a:solidFill>
                <a:latin typeface="Times New Roman" pitchFamily="18" charset="0"/>
                <a:cs typeface="Times New Roman" pitchFamily="18" charset="0"/>
              </a:rPr>
              <a:t>Mental health care</a:t>
            </a:r>
            <a:r>
              <a:rPr lang="en-US" sz="2400" dirty="0" smtClean="0">
                <a:solidFill>
                  <a:schemeClr val="tx1"/>
                </a:solidFill>
                <a:latin typeface="Times New Roman" pitchFamily="18" charset="0"/>
                <a:cs typeface="Times New Roman" pitchFamily="18" charset="0"/>
              </a:rPr>
              <a:t>.</a:t>
            </a:r>
          </a:p>
          <a:p>
            <a:pPr marL="179388" indent="-179388">
              <a:buClrTx/>
              <a:buFont typeface="Wingdings" pitchFamily="2" charset="2"/>
              <a:buChar char="Ø"/>
              <a:defRPr/>
            </a:pPr>
            <a:r>
              <a:rPr lang="en-US" sz="2400" b="1" dirty="0" smtClean="0">
                <a:latin typeface="Times New Roman" pitchFamily="18" charset="0"/>
                <a:cs typeface="Times New Roman" pitchFamily="18" charset="0"/>
              </a:rPr>
              <a:t>Emphasis </a:t>
            </a:r>
            <a:r>
              <a:rPr lang="en-US" sz="2400" b="1" dirty="0" smtClean="0">
                <a:latin typeface="Times New Roman" pitchFamily="18" charset="0"/>
                <a:cs typeface="Times New Roman" pitchFamily="18" charset="0"/>
              </a:rPr>
              <a:t>on </a:t>
            </a:r>
            <a:r>
              <a:rPr lang="en-US" sz="2400" b="1" dirty="0" smtClean="0">
                <a:latin typeface="Times New Roman" pitchFamily="18" charset="0"/>
                <a:cs typeface="Times New Roman" pitchFamily="18" charset="0"/>
              </a:rPr>
              <a:t>the access </a:t>
            </a:r>
            <a:r>
              <a:rPr lang="en-US" sz="2400" b="1" dirty="0" smtClean="0">
                <a:latin typeface="Times New Roman" pitchFamily="18" charset="0"/>
                <a:cs typeface="Times New Roman" pitchFamily="18" charset="0"/>
              </a:rPr>
              <a:t>to health </a:t>
            </a:r>
            <a:r>
              <a:rPr lang="en-US" sz="2400" b="1" dirty="0" smtClean="0">
                <a:latin typeface="Times New Roman" pitchFamily="18" charset="0"/>
                <a:cs typeface="Times New Roman" pitchFamily="18" charset="0"/>
              </a:rPr>
              <a:t>services</a:t>
            </a:r>
            <a:r>
              <a:rPr lang="en-US" sz="2400" b="1" dirty="0" smtClean="0">
                <a:solidFill>
                  <a:schemeClr val="tx1"/>
                </a:solidFill>
                <a:latin typeface="Times New Roman" pitchFamily="18" charset="0"/>
                <a:cs typeface="Times New Roman" pitchFamily="18" charset="0"/>
              </a:rPr>
              <a:t>:</a:t>
            </a:r>
          </a:p>
          <a:p>
            <a:pPr marL="579438" lvl="1" indent="-179388">
              <a:buClrTx/>
              <a:buFont typeface="Wingdings" pitchFamily="2" charset="2"/>
              <a:buChar char="Ø"/>
              <a:defRPr/>
            </a:pPr>
            <a:r>
              <a:rPr lang="en-US" sz="2400" dirty="0" smtClean="0">
                <a:solidFill>
                  <a:schemeClr val="dk1"/>
                </a:solidFill>
                <a:latin typeface="Times New Roman" pitchFamily="18" charset="0"/>
                <a:cs typeface="Times New Roman" pitchFamily="18" charset="0"/>
              </a:rPr>
              <a:t>for people at risk of social exclusion and poverty </a:t>
            </a:r>
            <a:r>
              <a:rPr lang="en-US" sz="2400" dirty="0" smtClean="0">
                <a:solidFill>
                  <a:schemeClr val="tx1"/>
                </a:solidFill>
                <a:latin typeface="Times New Roman" pitchFamily="18" charset="0"/>
                <a:cs typeface="Times New Roman" pitchFamily="18" charset="0"/>
              </a:rPr>
              <a:t>(children, young people, </a:t>
            </a:r>
            <a:r>
              <a:rPr lang="en-US" sz="2400" b="1" dirty="0" smtClean="0">
                <a:solidFill>
                  <a:schemeClr val="tx1"/>
                </a:solidFill>
                <a:latin typeface="Times New Roman" pitchFamily="18" charset="0"/>
                <a:cs typeface="Times New Roman" pitchFamily="18" charset="0"/>
              </a:rPr>
              <a:t>elderly</a:t>
            </a:r>
            <a:r>
              <a:rPr lang="en-US" sz="2400" dirty="0" smtClean="0">
                <a:solidFill>
                  <a:schemeClr val="tx1"/>
                </a:solidFill>
                <a:latin typeface="Times New Roman" pitchFamily="18" charset="0"/>
                <a:cs typeface="Times New Roman" pitchFamily="18" charset="0"/>
              </a:rPr>
              <a:t>, people with disability etc.);</a:t>
            </a:r>
          </a:p>
          <a:p>
            <a:pPr marL="579438" lvl="1" indent="-179388" eaLnBrk="1" fontAlgn="auto" hangingPunct="1">
              <a:spcAft>
                <a:spcPts val="0"/>
              </a:spcAft>
              <a:buClrTx/>
              <a:buFont typeface="Wingdings" pitchFamily="2" charset="2"/>
              <a:buChar char="Ø"/>
              <a:defRPr/>
            </a:pPr>
            <a:r>
              <a:rPr lang="en-US" sz="2400" dirty="0" smtClean="0">
                <a:solidFill>
                  <a:schemeClr val="tx1"/>
                </a:solidFill>
                <a:latin typeface="Times New Roman" pitchFamily="18" charset="0"/>
                <a:cs typeface="Times New Roman" pitchFamily="18" charset="0"/>
              </a:rPr>
              <a:t>for individuals at risk of territorial exclusion.</a:t>
            </a:r>
          </a:p>
          <a:p>
            <a:pPr eaLnBrk="1" fontAlgn="auto" hangingPunct="1">
              <a:spcAft>
                <a:spcPts val="0"/>
              </a:spcAft>
              <a:buFont typeface="Wingdings" pitchFamily="2" charset="2"/>
              <a:buChar char="Ø"/>
              <a:defRPr/>
            </a:pPr>
            <a:endParaRPr lang="lv-LV" dirty="0"/>
          </a:p>
        </p:txBody>
      </p:sp>
      <p:sp>
        <p:nvSpPr>
          <p:cNvPr id="17413" name="Slide Number Placeholder 4"/>
          <p:cNvSpPr>
            <a:spLocks noGrp="1"/>
          </p:cNvSpPr>
          <p:nvPr>
            <p:ph type="sldNum" sz="quarter" idx="4294967295"/>
          </p:nvPr>
        </p:nvSpPr>
        <p:spPr bwMode="auto">
          <a:xfrm>
            <a:off x="6084168" y="6381328"/>
            <a:ext cx="2895600" cy="288925"/>
          </a:xfrm>
          <a:prstGeom prst="rect">
            <a:avLst/>
          </a:prstGeom>
          <a:ln>
            <a:miter lim="800000"/>
            <a:headEnd/>
            <a:tailEnd/>
          </a:ln>
        </p:spPr>
        <p:txBody>
          <a:bodyPr wrap="square" lIns="91440" tIns="45720" rIns="91440" bIns="45720" numCol="1" anchor="t" anchorCtr="0" compatLnSpc="1">
            <a:prstTxWarp prst="textNoShape">
              <a:avLst/>
            </a:prstTxWarp>
          </a:bodyPr>
          <a:lstStyle/>
          <a:p>
            <a:pPr algn="r" fontAlgn="base">
              <a:spcBef>
                <a:spcPct val="0"/>
              </a:spcBef>
              <a:spcAft>
                <a:spcPct val="0"/>
              </a:spcAft>
              <a:defRPr/>
            </a:pPr>
            <a:fld id="{52613A7D-14EA-4D4B-8920-4556774207E5}" type="slidenum">
              <a:rPr lang="lv-LV" smtClean="0"/>
              <a:pPr algn="r" fontAlgn="base">
                <a:spcBef>
                  <a:spcPct val="0"/>
                </a:spcBef>
                <a:spcAft>
                  <a:spcPct val="0"/>
                </a:spcAft>
                <a:defRPr/>
              </a:pPr>
              <a:t>7</a:t>
            </a:fld>
            <a:endParaRPr lang="lv-LV"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C00000"/>
                </a:solidFill>
                <a:latin typeface="Times New Roman" pitchFamily="18" charset="0"/>
                <a:cs typeface="Times New Roman" pitchFamily="18" charset="0"/>
              </a:rPr>
              <a:t>population Age </a:t>
            </a:r>
            <a:r>
              <a:rPr lang="en-US" sz="2800" b="1" dirty="0" smtClean="0">
                <a:solidFill>
                  <a:srgbClr val="C00000"/>
                </a:solidFill>
                <a:latin typeface="Times New Roman" pitchFamily="18" charset="0"/>
                <a:cs typeface="Times New Roman" pitchFamily="18" charset="0"/>
              </a:rPr>
              <a:t>Structure in Latvia, 2013</a:t>
            </a:r>
            <a:endParaRPr lang="en-US" sz="2800" b="1" dirty="0">
              <a:solidFill>
                <a:srgbClr val="C00000"/>
              </a:solidFill>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14494" t="28002" r="14632" b="39995"/>
          <a:stretch>
            <a:fillRect/>
          </a:stretch>
        </p:blipFill>
        <p:spPr bwMode="auto">
          <a:xfrm>
            <a:off x="395536" y="1916832"/>
            <a:ext cx="8480942" cy="3240360"/>
          </a:xfrm>
          <a:prstGeom prst="rect">
            <a:avLst/>
          </a:prstGeom>
          <a:noFill/>
          <a:ln w="9525">
            <a:noFill/>
            <a:miter lim="800000"/>
            <a:headEnd/>
            <a:tailEnd/>
          </a:ln>
        </p:spPr>
      </p:pic>
      <p:sp>
        <p:nvSpPr>
          <p:cNvPr id="6" name="TextBox 5"/>
          <p:cNvSpPr txBox="1"/>
          <p:nvPr/>
        </p:nvSpPr>
        <p:spPr>
          <a:xfrm>
            <a:off x="5436096" y="5229200"/>
            <a:ext cx="936104" cy="307777"/>
          </a:xfrm>
          <a:prstGeom prst="rect">
            <a:avLst/>
          </a:prstGeom>
          <a:noFill/>
        </p:spPr>
        <p:txBody>
          <a:bodyPr wrap="square" rtlCol="0">
            <a:spAutoFit/>
          </a:bodyPr>
          <a:lstStyle/>
          <a:p>
            <a:r>
              <a:rPr lang="lv-LV" sz="1400" b="1" dirty="0" err="1" smtClean="0">
                <a:latin typeface="Times New Roman" pitchFamily="18" charset="0"/>
                <a:cs typeface="Times New Roman" pitchFamily="18" charset="0"/>
              </a:rPr>
              <a:t>Women</a:t>
            </a:r>
            <a:endParaRPr lang="en-US" sz="1400" b="1" dirty="0">
              <a:latin typeface="Times New Roman" pitchFamily="18" charset="0"/>
              <a:cs typeface="Times New Roman" pitchFamily="18" charset="0"/>
            </a:endParaRPr>
          </a:p>
        </p:txBody>
      </p:sp>
      <p:sp>
        <p:nvSpPr>
          <p:cNvPr id="7" name="TextBox 6"/>
          <p:cNvSpPr txBox="1"/>
          <p:nvPr/>
        </p:nvSpPr>
        <p:spPr>
          <a:xfrm>
            <a:off x="3563888" y="5229200"/>
            <a:ext cx="936104" cy="307777"/>
          </a:xfrm>
          <a:prstGeom prst="rect">
            <a:avLst/>
          </a:prstGeom>
          <a:noFill/>
        </p:spPr>
        <p:txBody>
          <a:bodyPr wrap="square" rtlCol="0">
            <a:spAutoFit/>
          </a:bodyPr>
          <a:lstStyle/>
          <a:p>
            <a:r>
              <a:rPr lang="lv-LV" sz="1400" b="1" dirty="0" err="1" smtClean="0">
                <a:latin typeface="Times New Roman" pitchFamily="18" charset="0"/>
                <a:cs typeface="Times New Roman" pitchFamily="18" charset="0"/>
              </a:rPr>
              <a:t>Men</a:t>
            </a:r>
            <a:endParaRPr lang="en-US" sz="1400" b="1" dirty="0">
              <a:latin typeface="Times New Roman" pitchFamily="18" charset="0"/>
              <a:cs typeface="Times New Roman" pitchFamily="18" charset="0"/>
            </a:endParaRPr>
          </a:p>
        </p:txBody>
      </p:sp>
      <p:sp>
        <p:nvSpPr>
          <p:cNvPr id="8" name="Rectangle 7"/>
          <p:cNvSpPr/>
          <p:nvPr/>
        </p:nvSpPr>
        <p:spPr>
          <a:xfrm>
            <a:off x="3275856" y="5301208"/>
            <a:ext cx="144016" cy="144016"/>
          </a:xfrm>
          <a:prstGeom prst="rect">
            <a:avLst/>
          </a:prstGeom>
          <a:solidFill>
            <a:srgbClr val="149EDC"/>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9" name="Rectangle 8"/>
          <p:cNvSpPr/>
          <p:nvPr/>
        </p:nvSpPr>
        <p:spPr>
          <a:xfrm>
            <a:off x="5148064" y="5301208"/>
            <a:ext cx="144016" cy="144016"/>
          </a:xfrm>
          <a:prstGeom prst="rect">
            <a:avLst/>
          </a:prstGeom>
          <a:solidFill>
            <a:srgbClr val="127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aisnstūris 5"/>
          <p:cNvSpPr/>
          <p:nvPr/>
        </p:nvSpPr>
        <p:spPr>
          <a:xfrm>
            <a:off x="6372200" y="6309320"/>
            <a:ext cx="1944216" cy="360040"/>
          </a:xfrm>
          <a:prstGeom prst="rect">
            <a:avLst/>
          </a:prstGeom>
          <a:solidFill>
            <a:schemeClr val="bg1"/>
          </a:solidFill>
          <a:ln>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1400" i="1" dirty="0" err="1" smtClean="0">
                <a:solidFill>
                  <a:schemeClr val="tx1"/>
                </a:solidFill>
                <a:latin typeface="Times New Roman" pitchFamily="18" charset="0"/>
                <a:cs typeface="Times New Roman" pitchFamily="18" charset="0"/>
              </a:rPr>
              <a:t>Data</a:t>
            </a:r>
            <a:r>
              <a:rPr lang="lv-LV" sz="1400" i="1" dirty="0" smtClean="0">
                <a:solidFill>
                  <a:schemeClr val="tx1"/>
                </a:solidFill>
                <a:latin typeface="Times New Roman" pitchFamily="18" charset="0"/>
                <a:cs typeface="Times New Roman" pitchFamily="18" charset="0"/>
              </a:rPr>
              <a:t> </a:t>
            </a:r>
            <a:r>
              <a:rPr lang="lv-LV" sz="1400" i="1" dirty="0" err="1" smtClean="0">
                <a:solidFill>
                  <a:schemeClr val="tx1"/>
                </a:solidFill>
                <a:latin typeface="Times New Roman" pitchFamily="18" charset="0"/>
                <a:cs typeface="Times New Roman" pitchFamily="18" charset="0"/>
              </a:rPr>
              <a:t>source</a:t>
            </a:r>
            <a:r>
              <a:rPr lang="lv-LV" sz="1400" i="1" dirty="0" smtClean="0">
                <a:solidFill>
                  <a:schemeClr val="tx1"/>
                </a:solidFill>
                <a:latin typeface="Times New Roman" pitchFamily="18" charset="0"/>
                <a:cs typeface="Times New Roman" pitchFamily="18" charset="0"/>
              </a:rPr>
              <a:t>: CSB</a:t>
            </a:r>
            <a:endParaRPr lang="lv-LV" sz="1400" i="1" dirty="0">
              <a:solidFill>
                <a:schemeClr val="tx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solidFill>
                  <a:srgbClr val="C00000"/>
                </a:solidFill>
                <a:latin typeface="Times New Roman" pitchFamily="18" charset="0"/>
                <a:cs typeface="Times New Roman" pitchFamily="18" charset="0"/>
              </a:rPr>
              <a:t>The average life expectancy of newborns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in Latvia and EU</a:t>
            </a:r>
            <a:endParaRPr lang="en-US" sz="2800" b="1" dirty="0">
              <a:solidFill>
                <a:srgbClr val="C00000"/>
              </a:solidFill>
              <a:latin typeface="Times New Roman" pitchFamily="18" charset="0"/>
              <a:cs typeface="Times New Roman" pitchFamily="18" charset="0"/>
            </a:endParaRPr>
          </a:p>
        </p:txBody>
      </p:sp>
      <p:graphicFrame>
        <p:nvGraphicFramePr>
          <p:cNvPr id="7" name="Diagramma 2"/>
          <p:cNvGraphicFramePr>
            <a:graphicFrameLocks noGrp="1"/>
          </p:cNvGraphicFramePr>
          <p:nvPr>
            <p:ph idx="1"/>
          </p:nvPr>
        </p:nvGraphicFramePr>
        <p:xfrm>
          <a:off x="304800" y="1524000"/>
          <a:ext cx="86868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8" name="Taisnstūris 5"/>
          <p:cNvSpPr/>
          <p:nvPr/>
        </p:nvSpPr>
        <p:spPr>
          <a:xfrm>
            <a:off x="6444208" y="6309320"/>
            <a:ext cx="1944216" cy="360040"/>
          </a:xfrm>
          <a:prstGeom prst="rect">
            <a:avLst/>
          </a:prstGeom>
          <a:solidFill>
            <a:schemeClr val="bg1"/>
          </a:solidFill>
          <a:ln>
            <a:solidFill>
              <a:schemeClr val="bg2">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1400" i="1" dirty="0" err="1" smtClean="0">
                <a:solidFill>
                  <a:schemeClr val="tx1"/>
                </a:solidFill>
                <a:latin typeface="Times New Roman" pitchFamily="18" charset="0"/>
                <a:cs typeface="Times New Roman" pitchFamily="18" charset="0"/>
              </a:rPr>
              <a:t>Data</a:t>
            </a:r>
            <a:r>
              <a:rPr lang="lv-LV" sz="1400" i="1" dirty="0" smtClean="0">
                <a:solidFill>
                  <a:schemeClr val="tx1"/>
                </a:solidFill>
                <a:latin typeface="Times New Roman" pitchFamily="18" charset="0"/>
                <a:cs typeface="Times New Roman" pitchFamily="18" charset="0"/>
              </a:rPr>
              <a:t> </a:t>
            </a:r>
            <a:r>
              <a:rPr lang="lv-LV" sz="1400" i="1" dirty="0" err="1" smtClean="0">
                <a:solidFill>
                  <a:schemeClr val="tx1"/>
                </a:solidFill>
                <a:latin typeface="Times New Roman" pitchFamily="18" charset="0"/>
                <a:cs typeface="Times New Roman" pitchFamily="18" charset="0"/>
              </a:rPr>
              <a:t>source</a:t>
            </a:r>
            <a:r>
              <a:rPr lang="lv-LV" sz="1400" i="1" dirty="0" smtClean="0">
                <a:solidFill>
                  <a:schemeClr val="tx1"/>
                </a:solidFill>
                <a:latin typeface="Times New Roman" pitchFamily="18" charset="0"/>
                <a:cs typeface="Times New Roman" pitchFamily="18" charset="0"/>
              </a:rPr>
              <a:t>: Eurostat</a:t>
            </a:r>
            <a:endParaRPr lang="lv-LV" sz="1400" i="1" dirty="0">
              <a:solidFill>
                <a:schemeClr val="tx1"/>
              </a:solidFill>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ealthy and active ageing">
  <a:themeElements>
    <a:clrScheme name="Veselības ministrija">
      <a:dk1>
        <a:srgbClr val="000000"/>
      </a:dk1>
      <a:lt1>
        <a:srgbClr val="FFFFFF"/>
      </a:lt1>
      <a:dk2>
        <a:srgbClr val="000000"/>
      </a:dk2>
      <a:lt2>
        <a:srgbClr val="FFFFFF"/>
      </a:lt2>
      <a:accent1>
        <a:srgbClr val="F9A88A"/>
      </a:accent1>
      <a:accent2>
        <a:srgbClr val="AC694E"/>
      </a:accent2>
      <a:accent3>
        <a:srgbClr val="7FCFC2"/>
      </a:accent3>
      <a:accent4>
        <a:srgbClr val="FFA326"/>
      </a:accent4>
      <a:accent5>
        <a:srgbClr val="67D056"/>
      </a:accent5>
      <a:accent6>
        <a:srgbClr val="E1E1E1"/>
      </a:accent6>
      <a:hlink>
        <a:srgbClr val="AC694E"/>
      </a:hlink>
      <a:folHlink>
        <a:srgbClr val="477CF3"/>
      </a:folHlink>
    </a:clrScheme>
    <a:fontScheme name="VM Omni">
      <a:majorFont>
        <a:latin typeface="Trajan Pro Omni"/>
        <a:ea typeface=""/>
        <a:cs typeface=""/>
      </a:majorFont>
      <a:minorFont>
        <a:latin typeface="Balt Times Omni"/>
        <a:ea typeface=""/>
        <a:cs typeface=""/>
      </a:minorFont>
    </a:fontScheme>
    <a:fmtScheme name="Trek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Healthy and active ageing</Template>
  <TotalTime>769</TotalTime>
  <Words>1344</Words>
  <Application>Microsoft Office PowerPoint</Application>
  <PresentationFormat>On-screen Show (4:3)</PresentationFormat>
  <Paragraphs>149</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Healthy and active ageing</vt:lpstr>
      <vt:lpstr>Healthy and active ageing policy in latvia</vt:lpstr>
      <vt:lpstr>Public health strategy for 2011-2017 (Adopted by cabinet of ministers order No.504 dated 5 october 2011) </vt:lpstr>
      <vt:lpstr>Action Plan to  Prevent Heart and Cardiovascular Diseases for 2013-2015</vt:lpstr>
      <vt:lpstr>Primary Health Care Development Plan for 2014-2016.</vt:lpstr>
      <vt:lpstr>The Draft of the Public health strategy for 2014-2020</vt:lpstr>
      <vt:lpstr>The main points of progress for reaching the set aim :</vt:lpstr>
      <vt:lpstr>THE MAIN PRINCIPLES (ACCORDING TO Operational programme)</vt:lpstr>
      <vt:lpstr>population Age Structure in Latvia, 2013</vt:lpstr>
      <vt:lpstr>The average life expectancy of newborns  in Latvia and EU</vt:lpstr>
      <vt:lpstr>Healthy life years  in Latvia and EU</vt:lpstr>
      <vt:lpstr>The main causes of death in Latvia (Per 100 000 inhabitants)</vt:lpstr>
      <vt:lpstr>Seniors’ health portrait in Latvia</vt:lpstr>
      <vt:lpstr>Slide 13</vt:lpstr>
      <vt:lpstr>Healthy nutrition provision for elderly</vt:lpstr>
      <vt:lpstr>Conference “Healthy and active in Latvia through life course” in 2012</vt:lpstr>
      <vt:lpstr>2013 - Year for Heart Health in Latvia</vt:lpstr>
      <vt:lpstr>An opening event in Liepaja</vt:lpstr>
      <vt:lpstr>2014 – YEAR FOR FAMILY HEALTH IN LATVIA</vt:lpstr>
      <vt:lpstr>Slide 19</vt:lpstr>
      <vt:lpstr>Slide 20</vt:lpstr>
      <vt:lpstr>Health promotion activities in cooperation with local governments</vt:lpstr>
      <vt:lpstr>Guidelines for Health Promotion in Municipalities (approved with the Order of the Ministry of Health No.243 of 29 December 2011)</vt:lpstr>
      <vt:lpstr>Main areas and target groups in guidlines</vt:lpstr>
      <vt:lpstr>Informative materials</vt:lpstr>
      <vt:lpstr>Intersectoral cooperation – Health in all policies</vt:lpstr>
      <vt:lpstr>Slide 26</vt:lpstr>
    </vt:vector>
  </TitlesOfParts>
  <Company>VM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and active ageing policy in latvia</dc:title>
  <dc:creator>VMuizniece</dc:creator>
  <cp:lastModifiedBy>skuklica</cp:lastModifiedBy>
  <cp:revision>77</cp:revision>
  <dcterms:created xsi:type="dcterms:W3CDTF">2014-08-19T13:34:29Z</dcterms:created>
  <dcterms:modified xsi:type="dcterms:W3CDTF">2014-09-04T12:48:07Z</dcterms:modified>
</cp:coreProperties>
</file>